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6.xml" ContentType="application/vnd.openxmlformats-officedocument.presentationml.tags+xml"/>
  <Override PartName="/ppt/notesSlides/notesSlide45.xml" ContentType="application/vnd.openxmlformats-officedocument.presentationml.notesSlide+xml"/>
  <Override PartName="/ppt/tags/tag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tags/tag13.xml" ContentType="application/vnd.openxmlformats-officedocument.presentationml.tags+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ppt/tags/tag15.xml" ContentType="application/vnd.openxmlformats-officedocument.presentationml.tags+xml"/>
  <Override PartName="/ppt/notesSlides/notesSlide57.xml" ContentType="application/vnd.openxmlformats-officedocument.presentationml.notesSlide+xml"/>
  <Override PartName="/ppt/tags/tag16.xml" ContentType="application/vnd.openxmlformats-officedocument.presentationml.tags+xml"/>
  <Override PartName="/ppt/notesSlides/notesSlide58.xml" ContentType="application/vnd.openxmlformats-officedocument.presentationml.notesSlide+xml"/>
  <Override PartName="/ppt/tags/tag17.xml" ContentType="application/vnd.openxmlformats-officedocument.presentationml.tags+xml"/>
  <Override PartName="/ppt/notesSlides/notesSlide59.xml" ContentType="application/vnd.openxmlformats-officedocument.presentationml.notesSlide+xml"/>
  <Override PartName="/ppt/tags/tag18.xml" ContentType="application/vnd.openxmlformats-officedocument.presentationml.tags+xml"/>
  <Override PartName="/ppt/notesSlides/notesSlide60.xml" ContentType="application/vnd.openxmlformats-officedocument.presentationml.notesSlide+xml"/>
  <Override PartName="/ppt/tags/tag19.xml" ContentType="application/vnd.openxmlformats-officedocument.presentationml.tags+xml"/>
  <Override PartName="/ppt/notesSlides/notesSlide61.xml" ContentType="application/vnd.openxmlformats-officedocument.presentationml.notesSlide+xml"/>
  <Override PartName="/ppt/tags/tag20.xml" ContentType="application/vnd.openxmlformats-officedocument.presentationml.tags+xml"/>
  <Override PartName="/ppt/notesSlides/notesSlide62.xml" ContentType="application/vnd.openxmlformats-officedocument.presentationml.notesSlide+xml"/>
  <Override PartName="/ppt/tags/tag2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22.xml" ContentType="application/vnd.openxmlformats-officedocument.presentationml.tags+xml"/>
  <Override PartName="/ppt/notesSlides/notesSlide67.xml" ContentType="application/vnd.openxmlformats-officedocument.presentationml.notesSlide+xml"/>
  <Override PartName="/ppt/tags/tag23.xml" ContentType="application/vnd.openxmlformats-officedocument.presentationml.tags+xml"/>
  <Override PartName="/ppt/notesSlides/notesSlide68.xml" ContentType="application/vnd.openxmlformats-officedocument.presentationml.notesSlide+xml"/>
  <Override PartName="/ppt/tags/tag24.xml" ContentType="application/vnd.openxmlformats-officedocument.presentationml.tags+xml"/>
  <Override PartName="/ppt/notesSlides/notesSlide69.xml" ContentType="application/vnd.openxmlformats-officedocument.presentationml.notesSlide+xml"/>
  <Override PartName="/ppt/tags/tag25.xml" ContentType="application/vnd.openxmlformats-officedocument.presentationml.tags+xml"/>
  <Override PartName="/ppt/notesSlides/notesSlide70.xml" ContentType="application/vnd.openxmlformats-officedocument.presentationml.notesSlide+xml"/>
  <Override PartName="/ppt/tags/tag26.xml" ContentType="application/vnd.openxmlformats-officedocument.presentationml.tags+xml"/>
  <Override PartName="/ppt/notesSlides/notesSlide71.xml" ContentType="application/vnd.openxmlformats-officedocument.presentationml.notesSlide+xml"/>
  <Override PartName="/ppt/tags/tag27.xml" ContentType="application/vnd.openxmlformats-officedocument.presentationml.tags+xml"/>
  <Override PartName="/ppt/notesSlides/notesSlide72.xml" ContentType="application/vnd.openxmlformats-officedocument.presentationml.notesSlide+xml"/>
  <Override PartName="/ppt/tags/tag28.xml" ContentType="application/vnd.openxmlformats-officedocument.presentationml.tags+xml"/>
  <Override PartName="/ppt/notesSlides/notesSlide73.xml" ContentType="application/vnd.openxmlformats-officedocument.presentationml.notesSlide+xml"/>
  <Override PartName="/ppt/tags/tag29.xml" ContentType="application/vnd.openxmlformats-officedocument.presentationml.tags+xml"/>
  <Override PartName="/ppt/notesSlides/notesSlide74.xml" ContentType="application/vnd.openxmlformats-officedocument.presentationml.notesSlide+xml"/>
  <Override PartName="/ppt/tags/tag30.xml" ContentType="application/vnd.openxmlformats-officedocument.presentationml.tags+xml"/>
  <Override PartName="/ppt/notesSlides/notesSlide75.xml" ContentType="application/vnd.openxmlformats-officedocument.presentationml.notesSlide+xml"/>
  <Override PartName="/ppt/tags/tag31.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3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88"/>
  </p:notesMasterIdLst>
  <p:handoutMasterIdLst>
    <p:handoutMasterId r:id="rId89"/>
  </p:handoutMasterIdLst>
  <p:sldIdLst>
    <p:sldId id="4691" r:id="rId2"/>
    <p:sldId id="5794" r:id="rId3"/>
    <p:sldId id="5817" r:id="rId4"/>
    <p:sldId id="5795" r:id="rId5"/>
    <p:sldId id="5792" r:id="rId6"/>
    <p:sldId id="5894" r:id="rId7"/>
    <p:sldId id="5837" r:id="rId8"/>
    <p:sldId id="257" r:id="rId9"/>
    <p:sldId id="5852" r:id="rId10"/>
    <p:sldId id="5851" r:id="rId11"/>
    <p:sldId id="5858" r:id="rId12"/>
    <p:sldId id="5857" r:id="rId13"/>
    <p:sldId id="5856" r:id="rId14"/>
    <p:sldId id="5855" r:id="rId15"/>
    <p:sldId id="5790" r:id="rId16"/>
    <p:sldId id="5895" r:id="rId17"/>
    <p:sldId id="325" r:id="rId18"/>
    <p:sldId id="5899" r:id="rId19"/>
    <p:sldId id="5898" r:id="rId20"/>
    <p:sldId id="5900" r:id="rId21"/>
    <p:sldId id="5897" r:id="rId22"/>
    <p:sldId id="5878" r:id="rId23"/>
    <p:sldId id="5870" r:id="rId24"/>
    <p:sldId id="5871" r:id="rId25"/>
    <p:sldId id="5902" r:id="rId26"/>
    <p:sldId id="5901" r:id="rId27"/>
    <p:sldId id="5872" r:id="rId28"/>
    <p:sldId id="5903" r:id="rId29"/>
    <p:sldId id="5904" r:id="rId30"/>
    <p:sldId id="5875" r:id="rId31"/>
    <p:sldId id="5911" r:id="rId32"/>
    <p:sldId id="5910" r:id="rId33"/>
    <p:sldId id="5820" r:id="rId34"/>
    <p:sldId id="5818" r:id="rId35"/>
    <p:sldId id="5859" r:id="rId36"/>
    <p:sldId id="5906" r:id="rId37"/>
    <p:sldId id="5832" r:id="rId38"/>
    <p:sldId id="5885" r:id="rId39"/>
    <p:sldId id="5886" r:id="rId40"/>
    <p:sldId id="5889" r:id="rId41"/>
    <p:sldId id="5887" r:id="rId42"/>
    <p:sldId id="282" r:id="rId43"/>
    <p:sldId id="5834" r:id="rId44"/>
    <p:sldId id="5835" r:id="rId45"/>
    <p:sldId id="267" r:id="rId46"/>
    <p:sldId id="297" r:id="rId47"/>
    <p:sldId id="5905" r:id="rId48"/>
    <p:sldId id="4654" r:id="rId49"/>
    <p:sldId id="4694" r:id="rId50"/>
    <p:sldId id="4653" r:id="rId51"/>
    <p:sldId id="5827" r:id="rId52"/>
    <p:sldId id="4499" r:id="rId53"/>
    <p:sldId id="5771" r:id="rId54"/>
    <p:sldId id="5830" r:id="rId55"/>
    <p:sldId id="4721" r:id="rId56"/>
    <p:sldId id="4698" r:id="rId57"/>
    <p:sldId id="5831" r:id="rId58"/>
    <p:sldId id="4699" r:id="rId59"/>
    <p:sldId id="4622" r:id="rId60"/>
    <p:sldId id="4506" r:id="rId61"/>
    <p:sldId id="4645" r:id="rId62"/>
    <p:sldId id="5772" r:id="rId63"/>
    <p:sldId id="5773" r:id="rId64"/>
    <p:sldId id="4695" r:id="rId65"/>
    <p:sldId id="4711" r:id="rId66"/>
    <p:sldId id="4718" r:id="rId67"/>
    <p:sldId id="4656" r:id="rId68"/>
    <p:sldId id="4628" r:id="rId69"/>
    <p:sldId id="4631" r:id="rId70"/>
    <p:sldId id="4584" r:id="rId71"/>
    <p:sldId id="4719" r:id="rId72"/>
    <p:sldId id="4703" r:id="rId73"/>
    <p:sldId id="4704" r:id="rId74"/>
    <p:sldId id="4511" r:id="rId75"/>
    <p:sldId id="4720" r:id="rId76"/>
    <p:sldId id="4714" r:id="rId77"/>
    <p:sldId id="4705" r:id="rId78"/>
    <p:sldId id="4606" r:id="rId79"/>
    <p:sldId id="4708" r:id="rId80"/>
    <p:sldId id="4716" r:id="rId81"/>
    <p:sldId id="4659" r:id="rId82"/>
    <p:sldId id="4715" r:id="rId83"/>
    <p:sldId id="4712" r:id="rId84"/>
    <p:sldId id="4709" r:id="rId85"/>
    <p:sldId id="4660" r:id="rId86"/>
    <p:sldId id="5913"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200"/>
    <a:srgbClr val="098B43"/>
    <a:srgbClr val="00B050"/>
    <a:srgbClr val="9DC3E6"/>
    <a:srgbClr val="000000"/>
    <a:srgbClr val="7030A0"/>
    <a:srgbClr val="C00000"/>
    <a:srgbClr val="0070C0"/>
    <a:srgbClr val="324D1F"/>
    <a:srgbClr val="FFC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8"/>
    <p:restoredTop sz="72106"/>
  </p:normalViewPr>
  <p:slideViewPr>
    <p:cSldViewPr snapToGrid="0" snapToObjects="1">
      <p:cViewPr varScale="1">
        <p:scale>
          <a:sx n="71" d="100"/>
          <a:sy n="71" d="100"/>
        </p:scale>
        <p:origin x="3072"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1" d="100"/>
          <a:sy n="81" d="100"/>
        </p:scale>
        <p:origin x="4024"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BBE3E-5EF1-3E41-B378-D6D52BB7A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17381D-6A83-834C-A925-E27D2ACFF0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F6DE4F-B803-104D-AA15-502AFD6126B3}" type="datetimeFigureOut">
              <a:rPr lang="en-US" smtClean="0"/>
              <a:t>10/16/21</a:t>
            </a:fld>
            <a:endParaRPr lang="en-US"/>
          </a:p>
        </p:txBody>
      </p:sp>
      <p:sp>
        <p:nvSpPr>
          <p:cNvPr id="4" name="Footer Placeholder 3">
            <a:extLst>
              <a:ext uri="{FF2B5EF4-FFF2-40B4-BE49-F238E27FC236}">
                <a16:creationId xmlns:a16="http://schemas.microsoft.com/office/drawing/2014/main" id="{E4B19467-1154-5D45-AACF-AE098BE9A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15F319-D8A4-F846-BB60-91AB7174B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2C521E-117D-5D40-BF43-93B079090C91}" type="slidenum">
              <a:rPr lang="en-US" smtClean="0"/>
              <a:t>‹#›</a:t>
            </a:fld>
            <a:endParaRPr lang="en-US"/>
          </a:p>
        </p:txBody>
      </p:sp>
    </p:spTree>
    <p:extLst>
      <p:ext uri="{BB962C8B-B14F-4D97-AF65-F5344CB8AC3E}">
        <p14:creationId xmlns:p14="http://schemas.microsoft.com/office/powerpoint/2010/main" val="2482864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3C208-645D-C24A-92BE-5C55D93EB607}" type="datetimeFigureOut">
              <a:rPr lang="en-US" smtClean="0"/>
              <a:t>10/16/21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39A41-7A76-1D40-B3BE-29B670EC38FE}" type="slidenum">
              <a:rPr lang="en-US" smtClean="0"/>
              <a:t>‹#›</a:t>
            </a:fld>
            <a:endParaRPr lang="en-US"/>
          </a:p>
        </p:txBody>
      </p:sp>
    </p:spTree>
    <p:extLst>
      <p:ext uri="{BB962C8B-B14F-4D97-AF65-F5344CB8AC3E}">
        <p14:creationId xmlns:p14="http://schemas.microsoft.com/office/powerpoint/2010/main" val="179245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a:t>
            </a:r>
            <a:r>
              <a:rPr lang="en-US" sz="1200" b="0" i="0" u="none" strike="noStrike" kern="1200" dirty="0">
                <a:solidFill>
                  <a:schemeClr val="tx1"/>
                </a:solidFill>
                <a:effectLst/>
                <a:latin typeface="+mn-lt"/>
                <a:ea typeface="+mn-ea"/>
                <a:cs typeface="+mn-cs"/>
              </a:rPr>
              <a:t>. Thank you so much for joining to my talk!</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Today</a:t>
            </a:r>
            <a:r>
              <a:rPr lang="en-US" dirty="0"/>
              <a:t>, I’ll </a:t>
            </a:r>
            <a:r>
              <a:rPr lang="en-US"/>
              <a:t>be talking </a:t>
            </a:r>
            <a:r>
              <a:rPr lang="en-US" dirty="0"/>
              <a:t>about our work </a:t>
            </a:r>
            <a:r>
              <a:rPr lang="en-US" dirty="0" err="1"/>
              <a:t>GenGraph</a:t>
            </a:r>
            <a:r>
              <a:rPr lang="en-US" dirty="0"/>
              <a:t>: A Hardware Acceleration Framework for Sequence-to-Graph Mapping</a:t>
            </a:r>
          </a:p>
        </p:txBody>
      </p:sp>
      <p:sp>
        <p:nvSpPr>
          <p:cNvPr id="4" name="Slide Number Placeholder 3"/>
          <p:cNvSpPr>
            <a:spLocks noGrp="1"/>
          </p:cNvSpPr>
          <p:nvPr>
            <p:ph type="sldNum" sz="quarter" idx="5"/>
          </p:nvPr>
        </p:nvSpPr>
        <p:spPr/>
        <p:txBody>
          <a:bodyPr/>
          <a:lstStyle/>
          <a:p>
            <a:fld id="{47139A41-7A76-1D40-B3BE-29B670EC38FE}" type="slidenum">
              <a:rPr lang="en-US" smtClean="0"/>
              <a:t>1</a:t>
            </a:fld>
            <a:endParaRPr lang="en-US"/>
          </a:p>
        </p:txBody>
      </p:sp>
    </p:spTree>
    <p:extLst>
      <p:ext uri="{BB962C8B-B14F-4D97-AF65-F5344CB8AC3E}">
        <p14:creationId xmlns:p14="http://schemas.microsoft.com/office/powerpoint/2010/main" val="84791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56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68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751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608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382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FE6200"/>
                </a:solidFill>
              </a:rPr>
              <a:t>So, [CLICK] since t</a:t>
            </a:r>
            <a:r>
              <a:rPr lang="en-US" sz="1200" b="0" dirty="0"/>
              <a:t>raditional read mapping causes </a:t>
            </a:r>
            <a:r>
              <a:rPr lang="en-US" sz="1200" b="0" dirty="0">
                <a:solidFill>
                  <a:srgbClr val="C00000"/>
                </a:solidFill>
              </a:rPr>
              <a:t>reference bias, </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C00000"/>
                </a:solidFill>
              </a:rPr>
              <a:t>[CLICK] a</a:t>
            </a:r>
            <a:r>
              <a:rPr lang="en-US" sz="1200" b="0" dirty="0"/>
              <a:t>ligning sequences to graphs emerges a newer field and practical tools only start to emerge, where most of the existing tools are specialized for one purpose. </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t>[CLICK] </a:t>
            </a:r>
            <a:r>
              <a:rPr lang="en-US" sz="1200" kern="1200" dirty="0">
                <a:solidFill>
                  <a:schemeClr val="tx1"/>
                </a:solidFill>
                <a:effectLst/>
                <a:latin typeface="+mn-lt"/>
                <a:ea typeface="+mn-ea"/>
                <a:cs typeface="+mn-cs"/>
              </a:rPr>
              <a:t>Given the additional complexities and overheads of processing a genome graph instead of a linear reference genome, graph-based analysis exacerbates analysis bottlenecks such as read-to-reference mapping. </a:t>
            </a:r>
            <a:endParaRPr lang="en-US" dirty="0"/>
          </a:p>
          <a:p>
            <a:pPr marL="0" indent="0">
              <a:lnSpc>
                <a:spcPct val="110000"/>
              </a:lnSpc>
              <a:spcBef>
                <a:spcPts val="0"/>
              </a:spcBef>
              <a:buNone/>
            </a:pPr>
            <a:r>
              <a:rPr lang="en-US" sz="1200" b="0" dirty="0"/>
              <a:t>[CLICK} Thus, HW acceleration of sequence-to-graph mapping is an </a:t>
            </a:r>
            <a:r>
              <a:rPr lang="en-US" sz="1200" b="0" dirty="0">
                <a:solidFill>
                  <a:srgbClr val="FE6200"/>
                </a:solidFill>
              </a:rPr>
              <a:t>important but unexplored research problem.</a:t>
            </a:r>
            <a:endParaRPr lang="en-US" sz="1200" b="0" dirty="0"/>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963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indent="0">
              <a:lnSpc>
                <a:spcPct val="110000"/>
              </a:lnSpc>
              <a:spcBef>
                <a:spcPts val="1600"/>
              </a:spcBef>
              <a:buNone/>
            </a:pPr>
            <a:r>
              <a:rPr lang="en-US" sz="1200" b="0" dirty="0"/>
              <a:t>[CLICK]  </a:t>
            </a:r>
            <a:r>
              <a:rPr lang="en-US" sz="1200" b="0" dirty="0">
                <a:solidFill>
                  <a:srgbClr val="0070C0"/>
                </a:solidFill>
              </a:rPr>
              <a:t>Thus, in </a:t>
            </a:r>
            <a:r>
              <a:rPr lang="en-US" sz="1200" b="0" dirty="0" err="1">
                <a:solidFill>
                  <a:srgbClr val="0070C0"/>
                </a:solidFill>
              </a:rPr>
              <a:t>GenGraph</a:t>
            </a:r>
            <a:r>
              <a:rPr lang="en-US" sz="1200" b="0" dirty="0">
                <a:solidFill>
                  <a:srgbClr val="0070C0"/>
                </a:solidFill>
              </a:rPr>
              <a:t>, our goal is to d</a:t>
            </a:r>
            <a:r>
              <a:rPr lang="en-US" sz="1200" b="0" dirty="0"/>
              <a:t>esign …</a:t>
            </a:r>
            <a:endParaRPr lang="en-US" sz="1200" b="0" dirty="0">
              <a:solidFill>
                <a:srgbClr val="0070C0"/>
              </a:solidFill>
            </a:endParaRPr>
          </a:p>
          <a:p>
            <a:pPr marL="0" marR="0" lvl="0" indent="0" algn="l" defTabSz="914400" rtl="0" eaLnBrk="1" fontAlgn="auto" latinLnBrk="0" hangingPunct="1">
              <a:lnSpc>
                <a:spcPct val="110000"/>
              </a:lnSpc>
              <a:spcBef>
                <a:spcPts val="1600"/>
              </a:spcBef>
              <a:spcAft>
                <a:spcPts val="0"/>
              </a:spcAft>
              <a:buClrTx/>
              <a:buSzTx/>
              <a:buFontTx/>
              <a:buNone/>
              <a:tabLst/>
              <a:defRPr/>
            </a:pPr>
            <a:r>
              <a:rPr lang="en-US" sz="1200" b="0" dirty="0"/>
              <a:t>[CLICK] </a:t>
            </a:r>
            <a:r>
              <a:rPr lang="en-US" sz="1200" b="0" dirty="0">
                <a:solidFill>
                  <a:srgbClr val="0070C0"/>
                </a:solidFill>
              </a:rPr>
              <a:t>To this end, </a:t>
            </a:r>
            <a:r>
              <a:rPr lang="en-US" sz="1200" b="0" dirty="0"/>
              <a:t>[CLICK] </a:t>
            </a:r>
            <a:r>
              <a:rPr lang="en-US" sz="1200" b="0" dirty="0">
                <a:solidFill>
                  <a:srgbClr val="0070C0"/>
                </a:solidFill>
              </a:rPr>
              <a:t>we propose </a:t>
            </a:r>
            <a:r>
              <a:rPr lang="en-US" sz="1200" b="0" dirty="0" err="1">
                <a:solidFill>
                  <a:srgbClr val="0070C0"/>
                </a:solidFill>
              </a:rPr>
              <a:t>GenGraph</a:t>
            </a:r>
            <a:r>
              <a:rPr lang="en-US" sz="1200" b="0" dirty="0">
                <a:solidFill>
                  <a:srgbClr val="0070C0"/>
                </a:solidFill>
              </a:rPr>
              <a:t>, the first </a:t>
            </a:r>
            <a:r>
              <a:rPr lang="en-US" sz="1200" kern="1200" dirty="0">
                <a:solidFill>
                  <a:schemeClr val="tx1"/>
                </a:solidFill>
                <a:effectLst/>
                <a:latin typeface="+mn-lt"/>
                <a:ea typeface="+mn-ea"/>
                <a:cs typeface="+mn-cs"/>
              </a:rPr>
              <a:t>hardware acceleration framework for sequence-to-graph mapping and alignment. </a:t>
            </a:r>
            <a:endParaRPr lang="en-US" dirty="0"/>
          </a:p>
          <a:p>
            <a:pPr marL="0" marR="0" lvl="0" indent="0" algn="l" defTabSz="914400" rtl="0" eaLnBrk="1" fontAlgn="auto" latinLnBrk="0" hangingPunct="1">
              <a:lnSpc>
                <a:spcPct val="110000"/>
              </a:lnSpc>
              <a:spcBef>
                <a:spcPts val="1600"/>
              </a:spcBef>
              <a:spcAft>
                <a:spcPts val="0"/>
              </a:spcAft>
              <a:buClrTx/>
              <a:buSzTx/>
              <a:buFontTx/>
              <a:buNone/>
              <a:tabLst/>
              <a:defRPr/>
            </a:pPr>
            <a:r>
              <a:rPr lang="en-US" sz="1200" b="0" dirty="0" err="1"/>
              <a:t>GenGraph</a:t>
            </a:r>
            <a:r>
              <a:rPr lang="en-US" sz="1200" b="0" dirty="0"/>
              <a:t> consists of two main components:</a:t>
            </a:r>
          </a:p>
          <a:p>
            <a:pPr marL="0" indent="0">
              <a:lnSpc>
                <a:spcPct val="110000"/>
              </a:lnSpc>
              <a:spcBef>
                <a:spcPts val="1600"/>
              </a:spcBef>
              <a:buNone/>
            </a:pPr>
            <a:r>
              <a:rPr lang="en-US" sz="1200" b="0" dirty="0">
                <a:solidFill>
                  <a:srgbClr val="0070C0"/>
                </a:solidFill>
              </a:rPr>
              <a:t>[CLICK] </a:t>
            </a:r>
            <a:r>
              <a:rPr lang="en-US" sz="1200" b="0" dirty="0" err="1">
                <a:solidFill>
                  <a:srgbClr val="0070C0"/>
                </a:solidFill>
              </a:rPr>
              <a:t>MinSeed</a:t>
            </a:r>
            <a:r>
              <a:rPr lang="en-US" sz="1200" b="0" dirty="0">
                <a:solidFill>
                  <a:srgbClr val="0070C0"/>
                </a:solidFill>
              </a:rPr>
              <a:t>, …</a:t>
            </a:r>
          </a:p>
          <a:p>
            <a:pPr marL="0" indent="0">
              <a:lnSpc>
                <a:spcPct val="110000"/>
              </a:lnSpc>
              <a:spcBef>
                <a:spcPts val="1600"/>
              </a:spcBef>
              <a:buNone/>
            </a:pPr>
            <a:r>
              <a:rPr lang="en-US" sz="1200" b="0" dirty="0">
                <a:solidFill>
                  <a:srgbClr val="0070C0"/>
                </a:solidFill>
              </a:rPr>
              <a:t>[CLICK] </a:t>
            </a:r>
            <a:r>
              <a:rPr lang="en-US" sz="1200" b="0" dirty="0" err="1">
                <a:solidFill>
                  <a:srgbClr val="0070C0"/>
                </a:solidFill>
              </a:rPr>
              <a:t>BitAlign</a:t>
            </a:r>
            <a:r>
              <a:rPr lang="en-US" sz="1200" b="0" dirty="0">
                <a:solidFill>
                  <a:srgbClr val="0070C0"/>
                </a:solidFill>
              </a:rPr>
              <a:t>, …</a:t>
            </a:r>
            <a:endParaRPr lang="en-US" dirty="0"/>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88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Before GenGraph execution starts, as the pre-processing steps, each chromosome’s graph structure is generated, then each graph’s nodes are indexed, and both the resulting graph and hash-table index are pre-loaded to the main memory. </a:t>
            </a:r>
          </a:p>
          <a:p>
            <a:endParaRPr lang="en-US" dirty="0"/>
          </a:p>
          <a:p>
            <a:r>
              <a:rPr lang="en-US" sz="1200" kern="1200" dirty="0">
                <a:solidFill>
                  <a:schemeClr val="tx1"/>
                </a:solidFill>
                <a:effectLst/>
                <a:latin typeface="+mn-lt"/>
                <a:ea typeface="+mn-ea"/>
                <a:cs typeface="+mn-cs"/>
              </a:rPr>
              <a:t>[CLICK] GenGraph execution starts when the query read is streamed from the host CPU and MinSeed writes it to the </a:t>
            </a:r>
            <a:r>
              <a:rPr lang="en-US" sz="1200" i="1" kern="1200" dirty="0">
                <a:solidFill>
                  <a:schemeClr val="tx1"/>
                </a:solidFill>
                <a:effectLst/>
                <a:latin typeface="+mn-lt"/>
                <a:ea typeface="+mn-ea"/>
                <a:cs typeface="+mn-cs"/>
              </a:rPr>
              <a:t>read scratchpad </a:t>
            </a:r>
            <a:r>
              <a:rPr lang="en-US" sz="1200" kern="1200" dirty="0">
                <a:solidFill>
                  <a:schemeClr val="tx1"/>
                </a:solidFill>
                <a:effectLst/>
                <a:latin typeface="+mn-lt"/>
                <a:ea typeface="+mn-ea"/>
                <a:cs typeface="+mn-cs"/>
              </a:rPr>
              <a:t>( 1 ). </a:t>
            </a:r>
          </a:p>
          <a:p>
            <a:r>
              <a:rPr lang="en-US" sz="1200" kern="1200" dirty="0">
                <a:solidFill>
                  <a:schemeClr val="tx1"/>
                </a:solidFill>
                <a:effectLst/>
                <a:latin typeface="+mn-lt"/>
                <a:ea typeface="+mn-ea"/>
                <a:cs typeface="+mn-cs"/>
              </a:rPr>
              <a:t>[CLICK] Using all of the </a:t>
            </a:r>
            <a:r>
              <a:rPr lang="en-US" sz="1200" i="1" kern="1200" dirty="0">
                <a:solidFill>
                  <a:schemeClr val="tx1"/>
                </a:solidFill>
                <a:effectLst/>
                <a:latin typeface="+mn-lt"/>
                <a:ea typeface="+mn-ea"/>
                <a:cs typeface="+mn-cs"/>
              </a:rPr>
              <a:t>k-mers </a:t>
            </a:r>
            <a:r>
              <a:rPr lang="en-US" sz="1200" kern="1200" dirty="0">
                <a:solidFill>
                  <a:schemeClr val="tx1"/>
                </a:solidFill>
                <a:effectLst/>
                <a:latin typeface="+mn-lt"/>
                <a:ea typeface="+mn-ea"/>
                <a:cs typeface="+mn-cs"/>
              </a:rPr>
              <a:t>of the query read, MinSeed finds the minimizers and writes them to the </a:t>
            </a:r>
            <a:r>
              <a:rPr lang="en-US" sz="1200" i="1" kern="1200" dirty="0">
                <a:solidFill>
                  <a:schemeClr val="tx1"/>
                </a:solidFill>
                <a:effectLst/>
                <a:latin typeface="+mn-lt"/>
                <a:ea typeface="+mn-ea"/>
                <a:cs typeface="+mn-cs"/>
              </a:rPr>
              <a:t>minimizer scratchpad </a:t>
            </a:r>
            <a:r>
              <a:rPr lang="en-US" sz="1200" kern="1200" dirty="0">
                <a:solidFill>
                  <a:schemeClr val="tx1"/>
                </a:solidFill>
                <a:effectLst/>
                <a:latin typeface="+mn-lt"/>
                <a:ea typeface="+mn-ea"/>
                <a:cs typeface="+mn-cs"/>
              </a:rPr>
              <a:t>( 2 ). </a:t>
            </a:r>
          </a:p>
          <a:p>
            <a:r>
              <a:rPr lang="en-US" sz="1200" kern="1200" dirty="0">
                <a:solidFill>
                  <a:schemeClr val="tx1"/>
                </a:solidFill>
                <a:effectLst/>
                <a:latin typeface="+mn-lt"/>
                <a:ea typeface="+mn-ea"/>
                <a:cs typeface="+mn-cs"/>
              </a:rPr>
              <a:t>[CLICK] For each minimizer, MinSeed fetches its frequency from the hash table at the main memory ( 3 ) and [CLICK] filters out the minimizers whose frequency is above an user-defined threshold ( 4 ). [CLICK] Next, MinSeed fetches the seed locations of the remaining minimizers from the main memory, and writes them to the </a:t>
            </a:r>
            <a:r>
              <a:rPr lang="en-US" sz="1200" i="1" kern="1200" dirty="0">
                <a:solidFill>
                  <a:schemeClr val="tx1"/>
                </a:solidFill>
                <a:effectLst/>
                <a:latin typeface="+mn-lt"/>
                <a:ea typeface="+mn-ea"/>
                <a:cs typeface="+mn-cs"/>
              </a:rPr>
              <a:t>seed scratchpad </a:t>
            </a:r>
            <a:r>
              <a:rPr lang="en-US" sz="1200" kern="1200" dirty="0">
                <a:solidFill>
                  <a:schemeClr val="tx1"/>
                </a:solidFill>
                <a:effectLst/>
                <a:latin typeface="+mn-lt"/>
                <a:ea typeface="+mn-ea"/>
                <a:cs typeface="+mn-cs"/>
              </a:rPr>
              <a:t>( 5 ). </a:t>
            </a:r>
          </a:p>
          <a:p>
            <a:r>
              <a:rPr lang="en-US" sz="1200" kern="1200" dirty="0">
                <a:solidFill>
                  <a:schemeClr val="tx1"/>
                </a:solidFill>
                <a:effectLst/>
                <a:latin typeface="+mn-lt"/>
                <a:ea typeface="+mn-ea"/>
                <a:cs typeface="+mn-cs"/>
              </a:rPr>
              <a:t>[CLICK] Finally, MinSeed calculates the candidate reference region for each seed ( 6 ), </a:t>
            </a:r>
          </a:p>
          <a:p>
            <a:r>
              <a:rPr lang="en-US" sz="1200" kern="1200" dirty="0">
                <a:solidFill>
                  <a:schemeClr val="tx1"/>
                </a:solidFill>
                <a:effectLst/>
                <a:latin typeface="+mn-lt"/>
                <a:ea typeface="+mn-ea"/>
                <a:cs typeface="+mn-cs"/>
              </a:rPr>
              <a:t>[CLICK] fetches the graph nodes from the memory for each candidate region and writes them to the </a:t>
            </a:r>
            <a:r>
              <a:rPr lang="en-US" sz="1200" i="1" kern="1200" dirty="0">
                <a:solidFill>
                  <a:schemeClr val="tx1"/>
                </a:solidFill>
                <a:effectLst/>
                <a:latin typeface="+mn-lt"/>
                <a:ea typeface="+mn-ea"/>
                <a:cs typeface="+mn-cs"/>
              </a:rPr>
              <a:t>input scratchpad </a:t>
            </a:r>
            <a:r>
              <a:rPr lang="en-US" sz="1200" kern="1200" dirty="0">
                <a:solidFill>
                  <a:schemeClr val="tx1"/>
                </a:solidFill>
                <a:effectLst/>
                <a:latin typeface="+mn-lt"/>
                <a:ea typeface="+mn-ea"/>
                <a:cs typeface="+mn-cs"/>
              </a:rPr>
              <a:t>( 7 ). </a:t>
            </a:r>
          </a:p>
          <a:p>
            <a:r>
              <a:rPr lang="en-US" sz="1200" kern="1200" dirty="0">
                <a:solidFill>
                  <a:schemeClr val="tx1"/>
                </a:solidFill>
                <a:effectLst/>
                <a:latin typeface="+mn-lt"/>
                <a:ea typeface="+mn-ea"/>
                <a:cs typeface="+mn-cs"/>
              </a:rPr>
              <a:t>Once MinSeed sends the subgraph corresponding to the candidate reference region along with the query read, [CLICK] BitAlign execution starts with generating the bitvectors ( 8 ) required for the distance calculation step of the alignment (i.e., seed-extension). </a:t>
            </a:r>
          </a:p>
          <a:p>
            <a:r>
              <a:rPr lang="en-US" sz="1200" kern="1200" dirty="0">
                <a:solidFill>
                  <a:schemeClr val="tx1"/>
                </a:solidFill>
                <a:effectLst/>
                <a:latin typeface="+mn-lt"/>
                <a:ea typeface="+mn-ea"/>
                <a:cs typeface="+mn-cs"/>
              </a:rPr>
              <a:t>[CLICK] While generating these bitvectors, BitAlign writes them to the </a:t>
            </a:r>
            <a:r>
              <a:rPr lang="en-US" sz="1200" i="1" kern="1200" dirty="0">
                <a:solidFill>
                  <a:schemeClr val="tx1"/>
                </a:solidFill>
                <a:effectLst/>
                <a:latin typeface="+mn-lt"/>
                <a:ea typeface="+mn-ea"/>
                <a:cs typeface="+mn-cs"/>
              </a:rPr>
              <a:t>hop queues </a:t>
            </a:r>
            <a:r>
              <a:rPr lang="en-US" sz="1200" kern="1200" dirty="0">
                <a:solidFill>
                  <a:schemeClr val="tx1"/>
                </a:solidFill>
                <a:effectLst/>
                <a:latin typeface="+mn-lt"/>
                <a:ea typeface="+mn-ea"/>
                <a:cs typeface="+mn-cs"/>
              </a:rPr>
              <a:t>in order to handle the hops required for the graph alignment ( 9 ), </a:t>
            </a:r>
          </a:p>
          <a:p>
            <a:r>
              <a:rPr lang="en-US" sz="1200" kern="1200" dirty="0">
                <a:solidFill>
                  <a:schemeClr val="tx1"/>
                </a:solidFill>
                <a:effectLst/>
                <a:latin typeface="+mn-lt"/>
                <a:ea typeface="+mn-ea"/>
                <a:cs typeface="+mn-cs"/>
              </a:rPr>
              <a:t>[CLICK] and also, to the </a:t>
            </a:r>
            <a:r>
              <a:rPr lang="en-US" sz="1200" i="1" kern="1200" dirty="0">
                <a:solidFill>
                  <a:schemeClr val="tx1"/>
                </a:solidFill>
                <a:effectLst/>
                <a:latin typeface="+mn-lt"/>
                <a:ea typeface="+mn-ea"/>
                <a:cs typeface="+mn-cs"/>
              </a:rPr>
              <a:t>bitvector scratchpad </a:t>
            </a:r>
            <a:r>
              <a:rPr lang="en-US" sz="1200" kern="1200" dirty="0">
                <a:solidFill>
                  <a:schemeClr val="tx1"/>
                </a:solidFill>
                <a:effectLst/>
                <a:latin typeface="+mn-lt"/>
                <a:ea typeface="+mn-ea"/>
                <a:cs typeface="+mn-cs"/>
              </a:rPr>
              <a:t>( 10 ). </a:t>
            </a:r>
          </a:p>
          <a:p>
            <a:r>
              <a:rPr lang="en-US" sz="1200" kern="1200" dirty="0">
                <a:solidFill>
                  <a:schemeClr val="tx1"/>
                </a:solidFill>
                <a:effectLst/>
                <a:latin typeface="+mn-lt"/>
                <a:ea typeface="+mn-ea"/>
                <a:cs typeface="+mn-cs"/>
              </a:rPr>
              <a:t>Once BitAlign finishes generating and writing all the bitvectors, [CLICK] it starts reading them back from the </a:t>
            </a:r>
            <a:r>
              <a:rPr lang="en-US" sz="1200" i="1" kern="1200" dirty="0">
                <a:solidFill>
                  <a:schemeClr val="tx1"/>
                </a:solidFill>
                <a:effectLst/>
                <a:latin typeface="+mn-lt"/>
                <a:ea typeface="+mn-ea"/>
                <a:cs typeface="+mn-cs"/>
              </a:rPr>
              <a:t>bitvector scratchpad</a:t>
            </a:r>
            <a:r>
              <a:rPr lang="en-US" sz="1200" kern="1200" dirty="0">
                <a:solidFill>
                  <a:schemeClr val="tx1"/>
                </a:solidFill>
                <a:effectLst/>
                <a:latin typeface="+mn-lt"/>
                <a:ea typeface="+mn-ea"/>
                <a:cs typeface="+mn-cs"/>
              </a:rPr>
              <a:t>, performs the traceback operation, and finds the optimal alignment between the subgraph and the query read </a:t>
            </a:r>
            <a:endParaRPr lang="en-US" dirty="0"/>
          </a:p>
          <a:p>
            <a:r>
              <a:rPr lang="en-US" sz="1200" kern="1200" dirty="0">
                <a:solidFill>
                  <a:schemeClr val="tx1"/>
                </a:solidFill>
                <a:effectLst/>
                <a:latin typeface="+mn-lt"/>
                <a:ea typeface="+mn-ea"/>
                <a:cs typeface="+mn-cs"/>
              </a:rPr>
              <a:t>(11).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5703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HW design of </a:t>
            </a:r>
            <a:r>
              <a:rPr lang="en-US" dirty="0" err="1"/>
              <a:t>MinSeed</a:t>
            </a:r>
            <a:r>
              <a:rPr lang="en-US" dirty="0"/>
              <a:t>.</a:t>
            </a:r>
          </a:p>
        </p:txBody>
      </p:sp>
    </p:spTree>
    <p:extLst>
      <p:ext uri="{BB962C8B-B14F-4D97-AF65-F5344CB8AC3E}">
        <p14:creationId xmlns:p14="http://schemas.microsoft.com/office/powerpoint/2010/main" val="290301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HW design of </a:t>
            </a:r>
            <a:r>
              <a:rPr lang="en-US" dirty="0" err="1"/>
              <a:t>BitAlign</a:t>
            </a:r>
            <a:r>
              <a:rPr lang="en-US" dirty="0"/>
              <a:t>.</a:t>
            </a:r>
          </a:p>
        </p:txBody>
      </p:sp>
    </p:spTree>
    <p:extLst>
      <p:ext uri="{BB962C8B-B14F-4D97-AF65-F5344CB8AC3E}">
        <p14:creationId xmlns:p14="http://schemas.microsoft.com/office/powerpoint/2010/main" val="264092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Genome sequencing, which enables us to determine the DNA sequence of an organism, [CLICK] plays a pivotal role in areas such as personalized medicine, outbreak tracing (like COVID-19), and the understanding of evolution.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However, there is no …</a:t>
            </a:r>
          </a:p>
        </p:txBody>
      </p:sp>
      <p:sp>
        <p:nvSpPr>
          <p:cNvPr id="4" name="Slide Number Placeholder 3"/>
          <p:cNvSpPr>
            <a:spLocks noGrp="1"/>
          </p:cNvSpPr>
          <p:nvPr>
            <p:ph type="sldNum" sz="quarter" idx="5"/>
          </p:nvPr>
        </p:nvSpPr>
        <p:spPr/>
        <p:txBody>
          <a:bodyPr/>
          <a:lstStyle/>
          <a:p>
            <a:fld id="{47139A41-7A76-1D40-B3BE-29B670EC38FE}" type="slidenum">
              <a:rPr lang="en-US" smtClean="0"/>
              <a:t>2</a:t>
            </a:fld>
            <a:endParaRPr lang="en-US"/>
          </a:p>
        </p:txBody>
      </p:sp>
    </p:spTree>
    <p:extLst>
      <p:ext uri="{BB962C8B-B14F-4D97-AF65-F5344CB8AC3E}">
        <p14:creationId xmlns:p14="http://schemas.microsoft.com/office/powerpoint/2010/main" val="183253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buClr>
                <a:srgbClr val="0070C0"/>
              </a:buClr>
              <a:buFont typeface="Wingdings" pitchFamily="2" charset="2"/>
              <a:buChar char="q"/>
            </a:pPr>
            <a:r>
              <a:rPr lang="en-US" sz="1200" dirty="0">
                <a:latin typeface="Corbel" panose="020B0503020204020204" pitchFamily="34" charset="0"/>
              </a:rPr>
              <a:t>We replicate the content of each HBM2E stack (i.e., graph-based reference and hash table based index) among the 4 independent stacks. </a:t>
            </a:r>
          </a:p>
          <a:p>
            <a:pPr marL="342900" indent="-342900">
              <a:buClr>
                <a:srgbClr val="0070C0"/>
              </a:buClr>
              <a:buFont typeface="Wingdings" pitchFamily="2" charset="2"/>
              <a:buChar char="q"/>
            </a:pPr>
            <a:r>
              <a:rPr lang="en-US" sz="1200" dirty="0">
                <a:latin typeface="Corbel" panose="020B0503020204020204" pitchFamily="34" charset="0"/>
              </a:rPr>
              <a:t>Within each stack, we distribute the graph and index structures of the 24 chromosomes based on their sizes among the 8 independent channels. </a:t>
            </a:r>
          </a:p>
        </p:txBody>
      </p:sp>
    </p:spTree>
    <p:extLst>
      <p:ext uri="{BB962C8B-B14F-4D97-AF65-F5344CB8AC3E}">
        <p14:creationId xmlns:p14="http://schemas.microsoft.com/office/powerpoint/2010/main" val="22938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217488">
              <a:lnSpc>
                <a:spcPct val="120000"/>
              </a:lnSpc>
              <a:spcBef>
                <a:spcPts val="0"/>
              </a:spcBef>
              <a:spcAft>
                <a:spcPts val="0"/>
              </a:spcAft>
              <a:buClr>
                <a:srgbClr val="00B050"/>
              </a:buClr>
            </a:pPr>
            <a:r>
              <a:rPr lang="en-US" sz="2200" dirty="0">
                <a:solidFill>
                  <a:schemeClr val="tx1"/>
                </a:solidFill>
              </a:rPr>
              <a:t>BitAlign can be executed by itself without the need of an initial seeding tool/accelerator </a:t>
            </a:r>
          </a:p>
          <a:p>
            <a:pPr lvl="1" indent="-217488">
              <a:lnSpc>
                <a:spcPct val="120000"/>
              </a:lnSpc>
              <a:spcBef>
                <a:spcPts val="0"/>
              </a:spcBef>
              <a:spcAft>
                <a:spcPts val="0"/>
              </a:spcAft>
              <a:buClr>
                <a:srgbClr val="00B050"/>
              </a:buClr>
            </a:pPr>
            <a:r>
              <a:rPr lang="en-US" sz="2200" dirty="0">
                <a:solidFill>
                  <a:schemeClr val="tx1"/>
                </a:solidFill>
              </a:rPr>
              <a:t>BitAlign can also be used for sequence-to-sequence alignment since it is a special and simpler variant of sequence-to-graph alignment </a:t>
            </a:r>
            <a:endParaRPr lang="en-US" sz="2200" b="1" dirty="0">
              <a:solidFill>
                <a:schemeClr val="tx1"/>
              </a:solidFill>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21</a:t>
            </a:fld>
            <a:endParaRPr lang="en-US"/>
          </a:p>
        </p:txBody>
      </p:sp>
    </p:spTree>
    <p:extLst>
      <p:ext uri="{BB962C8B-B14F-4D97-AF65-F5344CB8AC3E}">
        <p14:creationId xmlns:p14="http://schemas.microsoft.com/office/powerpoint/2010/main" val="1273511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evaluate ...</a:t>
            </a:r>
          </a:p>
          <a:p>
            <a:r>
              <a:rPr lang="en-US" sz="1200" kern="1200" dirty="0">
                <a:solidFill>
                  <a:schemeClr val="tx1"/>
                </a:solidFill>
                <a:effectLst/>
                <a:latin typeface="+mn-lt"/>
                <a:ea typeface="+mn-ea"/>
                <a:cs typeface="+mn-cs"/>
              </a:rPr>
              <a:t>We model the memory component as a 4 stacks of HBM2, each with ...</a:t>
            </a:r>
          </a:p>
          <a:p>
            <a:r>
              <a:rPr lang="en-US" sz="1200" kern="1200" dirty="0">
                <a:solidFill>
                  <a:schemeClr val="tx1"/>
                </a:solidFill>
                <a:effectLst/>
                <a:latin typeface="+mn-lt"/>
                <a:ea typeface="+mn-ea"/>
                <a:cs typeface="+mn-cs"/>
              </a:rPr>
              <a:t>For each channel, we have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compare GenGraph with [CLICK] ... and using [CLICK] simulated reads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evaluate GenGraph using the latest major release of the human genome assembly, GRCh38 [2], as the starting reference genome. For the variations, we use 7 VCF files for HG001-007 from the GIAB project (v3.3.2) [105].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22</a:t>
            </a:fld>
            <a:endParaRPr lang="en-US"/>
          </a:p>
        </p:txBody>
      </p:sp>
    </p:spTree>
    <p:extLst>
      <p:ext uri="{BB962C8B-B14F-4D97-AF65-F5344CB8AC3E}">
        <p14:creationId xmlns:p14="http://schemas.microsoft.com/office/powerpoint/2010/main" val="3065943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the total area overhead of </a:t>
            </a:r>
            <a:r>
              <a:rPr lang="en-US" sz="1200" kern="1200" dirty="0" err="1">
                <a:solidFill>
                  <a:schemeClr val="tx1"/>
                </a:solidFill>
                <a:effectLst/>
                <a:latin typeface="+mn-lt"/>
                <a:ea typeface="+mn-ea"/>
                <a:cs typeface="+mn-cs"/>
              </a:rPr>
              <a:t>GenGraph</a:t>
            </a:r>
            <a:r>
              <a:rPr lang="en-US" sz="1200" kern="1200" dirty="0">
                <a:solidFill>
                  <a:schemeClr val="tx1"/>
                </a:solidFill>
                <a:effectLst/>
                <a:latin typeface="+mn-lt"/>
                <a:ea typeface="+mn-ea"/>
                <a:cs typeface="+mn-cs"/>
              </a:rPr>
              <a:t> attached to all 32 channels is around 25mm2 and the total power consumption is around 17 W. </a:t>
            </a:r>
            <a:endParaRPr lang="en-US" dirty="0"/>
          </a:p>
          <a:p>
            <a:r>
              <a:rPr lang="en-US" sz="1200" kern="1200" dirty="0">
                <a:solidFill>
                  <a:schemeClr val="tx1"/>
                </a:solidFill>
                <a:effectLst/>
                <a:latin typeface="+mn-lt"/>
                <a:ea typeface="+mn-ea"/>
                <a:cs typeface="+mn-cs"/>
              </a:rPr>
              <a:t>We find that the main contributors for the area overhead and power consumption are (1) </a:t>
            </a:r>
            <a:r>
              <a:rPr lang="en-US" sz="1200" kern="1200" dirty="0" err="1">
                <a:solidFill>
                  <a:schemeClr val="tx1"/>
                </a:solidFill>
                <a:effectLst/>
                <a:latin typeface="+mn-lt"/>
                <a:ea typeface="+mn-ea"/>
                <a:cs typeface="+mn-cs"/>
              </a:rPr>
              <a:t>hopQueueRegisters</a:t>
            </a:r>
            <a:r>
              <a:rPr lang="en-US" sz="1200" kern="1200" dirty="0">
                <a:solidFill>
                  <a:schemeClr val="tx1"/>
                </a:solidFill>
                <a:effectLst/>
                <a:latin typeface="+mn-lt"/>
                <a:ea typeface="+mn-ea"/>
                <a:cs typeface="+mn-cs"/>
              </a:rPr>
              <a:t> since they constitute more than 60% of the area and power of </a:t>
            </a:r>
            <a:r>
              <a:rPr lang="en-US" sz="1200" kern="1200" dirty="0" err="1">
                <a:solidFill>
                  <a:schemeClr val="tx1"/>
                </a:solidFill>
                <a:effectLst/>
                <a:latin typeface="+mn-lt"/>
                <a:ea typeface="+mn-ea"/>
                <a:cs typeface="+mn-cs"/>
              </a:rPr>
              <a:t>BitAlign</a:t>
            </a:r>
            <a:r>
              <a:rPr lang="en-US" sz="1200" kern="1200" dirty="0">
                <a:solidFill>
                  <a:schemeClr val="tx1"/>
                </a:solidFill>
                <a:effectLst/>
                <a:latin typeface="+mn-lt"/>
                <a:ea typeface="+mn-ea"/>
                <a:cs typeface="+mn-cs"/>
              </a:rPr>
              <a:t>-DC logic, and (2) the </a:t>
            </a:r>
            <a:r>
              <a:rPr lang="en-US" sz="1200" kern="1200" dirty="0" err="1">
                <a:solidFill>
                  <a:schemeClr val="tx1"/>
                </a:solidFill>
                <a:effectLst/>
                <a:latin typeface="+mn-lt"/>
                <a:ea typeface="+mn-ea"/>
                <a:cs typeface="+mn-cs"/>
              </a:rPr>
              <a:t>bitvector</a:t>
            </a:r>
            <a:r>
              <a:rPr lang="en-US" sz="1200" kern="1200" dirty="0">
                <a:solidFill>
                  <a:schemeClr val="tx1"/>
                </a:solidFill>
                <a:effectLst/>
                <a:latin typeface="+mn-lt"/>
                <a:ea typeface="+mn-ea"/>
                <a:cs typeface="+mn-cs"/>
              </a:rPr>
              <a:t> scratchpads (TB- SRAMs).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 the area and power breakdown of the compute (i.e., logic) units and the memory components (i.e., scratchpads) in </a:t>
            </a:r>
            <a:r>
              <a:rPr lang="en-US" sz="1200" kern="1200" dirty="0" err="1">
                <a:solidFill>
                  <a:schemeClr val="tx1"/>
                </a:solidFill>
                <a:effectLst/>
                <a:latin typeface="+mn-lt"/>
                <a:ea typeface="+mn-ea"/>
                <a:cs typeface="+mn-cs"/>
              </a:rPr>
              <a:t>GenGraph</a:t>
            </a:r>
            <a:r>
              <a:rPr lang="en-US" sz="1200" kern="1200" dirty="0">
                <a:solidFill>
                  <a:schemeClr val="tx1"/>
                </a:solidFill>
                <a:effectLst/>
                <a:latin typeface="+mn-lt"/>
                <a:ea typeface="+mn-ea"/>
                <a:cs typeface="+mn-cs"/>
              </a:rPr>
              <a:t>, and the total area overhead and power consumption of (1) a single </a:t>
            </a:r>
            <a:r>
              <a:rPr lang="en-US" sz="1200" kern="1200" dirty="0" err="1">
                <a:solidFill>
                  <a:schemeClr val="tx1"/>
                </a:solidFill>
                <a:effectLst/>
                <a:latin typeface="+mn-lt"/>
                <a:ea typeface="+mn-ea"/>
                <a:cs typeface="+mn-cs"/>
              </a:rPr>
              <a:t>GenGraph</a:t>
            </a:r>
            <a:r>
              <a:rPr lang="en-US" sz="1200" kern="1200" dirty="0">
                <a:solidFill>
                  <a:schemeClr val="tx1"/>
                </a:solidFill>
                <a:effectLst/>
                <a:latin typeface="+mn-lt"/>
                <a:ea typeface="+mn-ea"/>
                <a:cs typeface="+mn-cs"/>
              </a:rPr>
              <a:t> accelerator (attached to a single channel), (2) 8 </a:t>
            </a:r>
            <a:r>
              <a:rPr lang="en-US" sz="1200" kern="1200" dirty="0" err="1">
                <a:solidFill>
                  <a:schemeClr val="tx1"/>
                </a:solidFill>
                <a:effectLst/>
                <a:latin typeface="+mn-lt"/>
                <a:ea typeface="+mn-ea"/>
                <a:cs typeface="+mn-cs"/>
              </a:rPr>
              <a:t>GenGraph</a:t>
            </a:r>
            <a:r>
              <a:rPr lang="en-US" sz="1200" kern="1200" dirty="0">
                <a:solidFill>
                  <a:schemeClr val="tx1"/>
                </a:solidFill>
                <a:effectLst/>
                <a:latin typeface="+mn-lt"/>
                <a:ea typeface="+mn-ea"/>
                <a:cs typeface="+mn-cs"/>
              </a:rPr>
              <a:t> accelerators (in a single stack with 8 channels), and (3) 32 </a:t>
            </a:r>
            <a:r>
              <a:rPr lang="en-US" sz="1200" kern="1200" dirty="0" err="1">
                <a:solidFill>
                  <a:schemeClr val="tx1"/>
                </a:solidFill>
                <a:effectLst/>
                <a:latin typeface="+mn-lt"/>
                <a:ea typeface="+mn-ea"/>
                <a:cs typeface="+mn-cs"/>
              </a:rPr>
              <a:t>GenGraph</a:t>
            </a:r>
            <a:r>
              <a:rPr lang="en-US" sz="1200" kern="1200" dirty="0">
                <a:solidFill>
                  <a:schemeClr val="tx1"/>
                </a:solidFill>
                <a:effectLst/>
                <a:latin typeface="+mn-lt"/>
                <a:ea typeface="+mn-ea"/>
                <a:cs typeface="+mn-cs"/>
              </a:rPr>
              <a:t> accelerators (in 4 stacks). </a:t>
            </a:r>
          </a:p>
        </p:txBody>
      </p:sp>
      <p:sp>
        <p:nvSpPr>
          <p:cNvPr id="4" name="Slide Number Placeholder 3"/>
          <p:cNvSpPr>
            <a:spLocks noGrp="1"/>
          </p:cNvSpPr>
          <p:nvPr>
            <p:ph type="sldNum" sz="quarter" idx="5"/>
          </p:nvPr>
        </p:nvSpPr>
        <p:spPr/>
        <p:txBody>
          <a:bodyPr/>
          <a:lstStyle/>
          <a:p>
            <a:fld id="{47139A41-7A76-1D40-B3BE-29B670EC38FE}" type="slidenum">
              <a:rPr lang="en-US" smtClean="0"/>
              <a:t>23</a:t>
            </a:fld>
            <a:endParaRPr lang="en-US"/>
          </a:p>
        </p:txBody>
      </p:sp>
    </p:spTree>
    <p:extLst>
      <p:ext uri="{BB962C8B-B14F-4D97-AF65-F5344CB8AC3E}">
        <p14:creationId xmlns:p14="http://schemas.microsoft.com/office/powerpoint/2010/main" val="246677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our long read analysis, we find that [CLICK][CLICK]</a:t>
            </a:r>
          </a:p>
        </p:txBody>
      </p:sp>
      <p:sp>
        <p:nvSpPr>
          <p:cNvPr id="4" name="Slide Number Placeholder 3"/>
          <p:cNvSpPr>
            <a:spLocks noGrp="1"/>
          </p:cNvSpPr>
          <p:nvPr>
            <p:ph type="sldNum" sz="quarter" idx="5"/>
          </p:nvPr>
        </p:nvSpPr>
        <p:spPr/>
        <p:txBody>
          <a:bodyPr/>
          <a:lstStyle/>
          <a:p>
            <a:fld id="{47139A41-7A76-1D40-B3BE-29B670EC38FE}" type="slidenum">
              <a:rPr lang="en-US" smtClean="0"/>
              <a:t>24</a:t>
            </a:fld>
            <a:endParaRPr lang="en-US"/>
          </a:p>
        </p:txBody>
      </p:sp>
    </p:spTree>
    <p:extLst>
      <p:ext uri="{BB962C8B-B14F-4D97-AF65-F5344CB8AC3E}">
        <p14:creationId xmlns:p14="http://schemas.microsoft.com/office/powerpoint/2010/main" val="2152576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25</a:t>
            </a:fld>
            <a:endParaRPr lang="en-US"/>
          </a:p>
        </p:txBody>
      </p:sp>
    </p:spTree>
    <p:extLst>
      <p:ext uri="{BB962C8B-B14F-4D97-AF65-F5344CB8AC3E}">
        <p14:creationId xmlns:p14="http://schemas.microsoft.com/office/powerpoint/2010/main" val="451038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we look at our short read analysis, we find that [CLICK][CLICK]</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26</a:t>
            </a:fld>
            <a:endParaRPr lang="en-US"/>
          </a:p>
        </p:txBody>
      </p:sp>
    </p:spTree>
    <p:extLst>
      <p:ext uri="{BB962C8B-B14F-4D97-AF65-F5344CB8AC3E}">
        <p14:creationId xmlns:p14="http://schemas.microsoft.com/office/powerpoint/2010/main" val="158669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27</a:t>
            </a:fld>
            <a:endParaRPr lang="en-US"/>
          </a:p>
        </p:txBody>
      </p:sp>
    </p:spTree>
    <p:extLst>
      <p:ext uri="{BB962C8B-B14F-4D97-AF65-F5344CB8AC3E}">
        <p14:creationId xmlns:p14="http://schemas.microsoft.com/office/powerpoint/2010/main" val="1543347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key results for the sequence-to-graph alignment module of </a:t>
            </a:r>
            <a:r>
              <a:rPr lang="en-US" dirty="0" err="1"/>
              <a:t>GenGraph</a:t>
            </a:r>
            <a:r>
              <a:rPr lang="en-US" dirty="0"/>
              <a:t>, which is </a:t>
            </a:r>
            <a:r>
              <a:rPr lang="en-US" dirty="0" err="1"/>
              <a:t>BitAlign</a:t>
            </a:r>
            <a:r>
              <a:rPr lang="en-US" dirty="0"/>
              <a:t>.</a:t>
            </a:r>
          </a:p>
        </p:txBody>
      </p:sp>
      <p:sp>
        <p:nvSpPr>
          <p:cNvPr id="4" name="Slide Number Placeholder 3"/>
          <p:cNvSpPr>
            <a:spLocks noGrp="1"/>
          </p:cNvSpPr>
          <p:nvPr>
            <p:ph type="sldNum" sz="quarter" idx="5"/>
          </p:nvPr>
        </p:nvSpPr>
        <p:spPr/>
        <p:txBody>
          <a:bodyPr/>
          <a:lstStyle/>
          <a:p>
            <a:fld id="{47139A41-7A76-1D40-B3BE-29B670EC38FE}" type="slidenum">
              <a:rPr lang="en-US" smtClean="0"/>
              <a:t>28</a:t>
            </a:fld>
            <a:endParaRPr lang="en-US"/>
          </a:p>
        </p:txBody>
      </p:sp>
    </p:spTree>
    <p:extLst>
      <p:ext uri="{BB962C8B-B14F-4D97-AF65-F5344CB8AC3E}">
        <p14:creationId xmlns:p14="http://schemas.microsoft.com/office/powerpoint/2010/main" val="838785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1200" dirty="0">
                <a:latin typeface="Corbel" panose="020B0503020204020204" pitchFamily="34" charset="0"/>
              </a:rPr>
              <a:t>GACT of Darwin is optimized for long reads, </a:t>
            </a:r>
            <a:r>
              <a:rPr lang="en-US" sz="1200" dirty="0" err="1">
                <a:latin typeface="Corbel" panose="020B0503020204020204" pitchFamily="34" charset="0"/>
              </a:rPr>
              <a:t>SillaX</a:t>
            </a:r>
            <a:r>
              <a:rPr lang="en-US" sz="1200" dirty="0">
                <a:latin typeface="Corbel" panose="020B0503020204020204" pitchFamily="34" charset="0"/>
              </a:rPr>
              <a:t> of </a:t>
            </a:r>
            <a:r>
              <a:rPr lang="en-US" sz="1200" dirty="0" err="1">
                <a:latin typeface="Corbel" panose="020B0503020204020204" pitchFamily="34" charset="0"/>
              </a:rPr>
              <a:t>GenAx</a:t>
            </a:r>
            <a:r>
              <a:rPr lang="en-US" sz="1200" dirty="0">
                <a:latin typeface="Corbel" panose="020B0503020204020204" pitchFamily="34" charset="0"/>
              </a:rPr>
              <a:t> is optimized for short reads, and GenASM is optimized for both short and long reads.</a:t>
            </a:r>
          </a:p>
          <a:p>
            <a:pPr marL="285750" indent="-285750">
              <a:buFont typeface="Wingdings" pitchFamily="2" charset="2"/>
              <a:buChar char="q"/>
            </a:pPr>
            <a:r>
              <a:rPr lang="en-US" sz="1200" dirty="0">
                <a:latin typeface="Corbel" panose="020B0503020204020204" pitchFamily="34" charset="0"/>
              </a:rPr>
              <a:t>We use the optimum configuration of each accelerator reported in their corresponding papers. </a:t>
            </a:r>
          </a:p>
        </p:txBody>
      </p:sp>
      <p:sp>
        <p:nvSpPr>
          <p:cNvPr id="4" name="Slide Number Placeholder 3"/>
          <p:cNvSpPr>
            <a:spLocks noGrp="1"/>
          </p:cNvSpPr>
          <p:nvPr>
            <p:ph type="sldNum" sz="quarter" idx="5"/>
          </p:nvPr>
        </p:nvSpPr>
        <p:spPr/>
        <p:txBody>
          <a:bodyPr/>
          <a:lstStyle/>
          <a:p>
            <a:fld id="{47139A41-7A76-1D40-B3BE-29B670EC38FE}" type="slidenum">
              <a:rPr lang="en-US" smtClean="0"/>
              <a:t>29</a:t>
            </a:fld>
            <a:endParaRPr lang="en-US"/>
          </a:p>
        </p:txBody>
      </p:sp>
    </p:spTree>
    <p:extLst>
      <p:ext uri="{BB962C8B-B14F-4D97-AF65-F5344CB8AC3E}">
        <p14:creationId xmlns:p14="http://schemas.microsoft.com/office/powerpoint/2010/main" val="767878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process starts with …</a:t>
            </a:r>
          </a:p>
        </p:txBody>
      </p:sp>
      <p:sp>
        <p:nvSpPr>
          <p:cNvPr id="4" name="Slide Number Placeholder 3"/>
          <p:cNvSpPr>
            <a:spLocks noGrp="1"/>
          </p:cNvSpPr>
          <p:nvPr>
            <p:ph type="sldNum" sz="quarter" idx="5"/>
          </p:nvPr>
        </p:nvSpPr>
        <p:spPr/>
        <p:txBody>
          <a:bodyPr/>
          <a:lstStyle/>
          <a:p>
            <a:fld id="{47139A41-7A76-1D40-B3BE-29B670EC38FE}" type="slidenum">
              <a:rPr lang="en-US" smtClean="0"/>
              <a:t>3</a:t>
            </a:fld>
            <a:endParaRPr lang="en-US"/>
          </a:p>
        </p:txBody>
      </p:sp>
    </p:spTree>
    <p:extLst>
      <p:ext uri="{BB962C8B-B14F-4D97-AF65-F5344CB8AC3E}">
        <p14:creationId xmlns:p14="http://schemas.microsoft.com/office/powerpoint/2010/main" val="1117588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summarize,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FE6200"/>
                </a:solidFill>
              </a:rPr>
              <a:t>So, since t</a:t>
            </a:r>
            <a:r>
              <a:rPr lang="en-US" sz="1200" b="0" dirty="0"/>
              <a:t>raditional read mapping causes </a:t>
            </a:r>
            <a:r>
              <a:rPr lang="en-US" sz="1200" b="0" dirty="0">
                <a:solidFill>
                  <a:srgbClr val="C00000"/>
                </a:solidFill>
              </a:rPr>
              <a:t>reference bias, a</a:t>
            </a:r>
            <a:r>
              <a:rPr lang="en-US" sz="1200" b="0" dirty="0"/>
              <a:t>ligning sequences to graphs emerges a newer field and practical tools only start to emerge, where most of the existing tools are specialized for one purpose. </a:t>
            </a:r>
            <a:r>
              <a:rPr lang="en-US" sz="1200" kern="1200" dirty="0">
                <a:solidFill>
                  <a:schemeClr val="tx1"/>
                </a:solidFill>
                <a:effectLst/>
                <a:latin typeface="+mn-lt"/>
                <a:ea typeface="+mn-ea"/>
                <a:cs typeface="+mn-cs"/>
              </a:rPr>
              <a:t>Given the additional complexities and overheads of processing a genome graph instead of a linear reference genome, graph-based analysis exacerbates analysis bottlenecks of read mapping. </a:t>
            </a:r>
            <a:r>
              <a:rPr lang="en-US" sz="1200" b="0" dirty="0"/>
              <a:t>Thus, HW acceleration of sequence-to-graph mapping is an </a:t>
            </a:r>
            <a:r>
              <a:rPr lang="en-US" sz="1200" b="0" dirty="0">
                <a:solidFill>
                  <a:srgbClr val="FE6200"/>
                </a:solidFill>
              </a:rPr>
              <a:t>important but unexplored research problem.</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in this work, we propose GenGraph, the first hardware acceleration framework for sequence-to-graph mapping. We base GenGraph on a memory-efficient minimizer-based seeding algorithm and a novel bitvector-based, highly- parallel sequence-to-graph alignment algorithm. We </a:t>
            </a:r>
            <a:r>
              <a:rPr lang="en-US" sz="1200" i="1" kern="1200" dirty="0">
                <a:solidFill>
                  <a:schemeClr val="tx1"/>
                </a:solidFill>
                <a:effectLst/>
                <a:latin typeface="+mn-lt"/>
                <a:ea typeface="+mn-ea"/>
                <a:cs typeface="+mn-cs"/>
              </a:rPr>
              <a:t>co-design </a:t>
            </a:r>
            <a:r>
              <a:rPr lang="en-US" sz="1200" kern="1200" dirty="0">
                <a:solidFill>
                  <a:schemeClr val="tx1"/>
                </a:solidFill>
                <a:effectLst/>
                <a:latin typeface="+mn-lt"/>
                <a:ea typeface="+mn-ea"/>
                <a:cs typeface="+mn-cs"/>
              </a:rPr>
              <a:t>both of our algorithms with high-performance, area- and power-efficient hardware accelerators, and propose the first HW accelerators for both.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a:t>
            </a:r>
            <a:r>
              <a:rPr lang="en-US" sz="1200" kern="1200" dirty="0" err="1">
                <a:solidFill>
                  <a:schemeClr val="tx1"/>
                </a:solidFill>
                <a:effectLst/>
                <a:latin typeface="+mn-lt"/>
                <a:ea typeface="+mn-ea"/>
                <a:cs typeface="+mn-cs"/>
              </a:rPr>
              <a:t>GenGraph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BitAlign</a:t>
            </a:r>
            <a:r>
              <a:rPr lang="en-US" sz="1200" kern="1200" dirty="0">
                <a:solidFill>
                  <a:schemeClr val="tx1"/>
                </a:solidFill>
                <a:effectLst/>
                <a:latin typeface="+mn-lt"/>
                <a:ea typeface="+mn-ea"/>
                <a:cs typeface="+mn-cs"/>
              </a:rPr>
              <a:t> with state-of-the-art sequence-to-graph mappers and aligners, and we find that </a:t>
            </a:r>
            <a:r>
              <a:rPr lang="en-US" dirty="0">
                <a:solidFill>
                  <a:schemeClr val="tx1"/>
                </a:solidFill>
              </a:rPr>
              <a:t>both provides </a:t>
            </a:r>
            <a:r>
              <a:rPr lang="en-US" dirty="0">
                <a:solidFill>
                  <a:srgbClr val="00B050"/>
                </a:solidFill>
              </a:rPr>
              <a:t>significant speedup </a:t>
            </a:r>
            <a:r>
              <a:rPr lang="en-US" dirty="0">
                <a:solidFill>
                  <a:schemeClr val="tx1"/>
                </a:solidFill>
              </a:rPr>
              <a:t>compared to the the baselines, while </a:t>
            </a:r>
            <a:r>
              <a:rPr lang="en-US" dirty="0">
                <a:solidFill>
                  <a:srgbClr val="00B050"/>
                </a:solidFill>
              </a:rPr>
              <a:t>reducing the power consumption.</a:t>
            </a:r>
            <a:endParaRPr lang="en-US" dirty="0"/>
          </a:p>
          <a:p>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30</a:t>
            </a:fld>
            <a:endParaRPr lang="en-US"/>
          </a:p>
        </p:txBody>
      </p:sp>
    </p:spTree>
    <p:extLst>
      <p:ext uri="{BB962C8B-B14F-4D97-AF65-F5344CB8AC3E}">
        <p14:creationId xmlns:p14="http://schemas.microsoft.com/office/powerpoint/2010/main" val="1748249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47139A41-7A76-1D40-B3BE-29B670EC38FE}" type="slidenum">
              <a:rPr lang="en-US" smtClean="0"/>
              <a:t>31</a:t>
            </a:fld>
            <a:endParaRPr lang="en-US"/>
          </a:p>
        </p:txBody>
      </p:sp>
    </p:spTree>
    <p:extLst>
      <p:ext uri="{BB962C8B-B14F-4D97-AF65-F5344CB8AC3E}">
        <p14:creationId xmlns:p14="http://schemas.microsoft.com/office/powerpoint/2010/main" val="889799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sequencing devices become cheaper and more accessible, the amount of genomics data that is generated gets much higher.</a:t>
            </a:r>
          </a:p>
        </p:txBody>
      </p:sp>
      <p:sp>
        <p:nvSpPr>
          <p:cNvPr id="4" name="Slide Number Placeholder 3"/>
          <p:cNvSpPr>
            <a:spLocks noGrp="1"/>
          </p:cNvSpPr>
          <p:nvPr>
            <p:ph type="sldNum" sz="quarter" idx="5"/>
          </p:nvPr>
        </p:nvSpPr>
        <p:spPr/>
        <p:txBody>
          <a:bodyPr/>
          <a:lstStyle/>
          <a:p>
            <a:fld id="{47139A41-7A76-1D40-B3BE-29B670EC38FE}" type="slidenum">
              <a:rPr lang="en-US" smtClean="0"/>
              <a:t>33</a:t>
            </a:fld>
            <a:endParaRPr lang="en-US"/>
          </a:p>
        </p:txBody>
      </p:sp>
    </p:spTree>
    <p:extLst>
      <p:ext uri="{BB962C8B-B14F-4D97-AF65-F5344CB8AC3E}">
        <p14:creationId xmlns:p14="http://schemas.microsoft.com/office/powerpoint/2010/main" val="1270705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34</a:t>
            </a:fld>
            <a:endParaRPr lang="en-US"/>
          </a:p>
        </p:txBody>
      </p:sp>
    </p:spTree>
    <p:extLst>
      <p:ext uri="{BB962C8B-B14F-4D97-AF65-F5344CB8AC3E}">
        <p14:creationId xmlns:p14="http://schemas.microsoft.com/office/powerpoint/2010/main" val="2499078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35</a:t>
            </a:fld>
            <a:endParaRPr lang="en-US"/>
          </a:p>
        </p:txBody>
      </p:sp>
    </p:spTree>
    <p:extLst>
      <p:ext uri="{BB962C8B-B14F-4D97-AF65-F5344CB8AC3E}">
        <p14:creationId xmlns:p14="http://schemas.microsoft.com/office/powerpoint/2010/main" val="2692318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1.4 GB in total</a:t>
            </a:r>
          </a:p>
          <a:p>
            <a:pPr marL="0" lvl="0" indent="0" algn="l" rtl="0">
              <a:spcBef>
                <a:spcPts val="0"/>
              </a:spcBef>
              <a:spcAft>
                <a:spcPts val="0"/>
              </a:spcAft>
              <a:buNone/>
            </a:pPr>
            <a:r>
              <a:rPr lang="en-US" dirty="0"/>
              <a:t>620 MB nodes</a:t>
            </a:r>
          </a:p>
          <a:p>
            <a:pPr marL="0" lvl="0" indent="0" algn="l" rtl="0">
              <a:spcBef>
                <a:spcPts val="0"/>
              </a:spcBef>
              <a:spcAft>
                <a:spcPts val="0"/>
              </a:spcAft>
              <a:buNone/>
            </a:pPr>
            <a:r>
              <a:rPr lang="en-US" dirty="0"/>
              <a:t>740 MB chars</a:t>
            </a:r>
          </a:p>
          <a:p>
            <a:pPr marL="0" lvl="0" indent="0" algn="l" rtl="0">
              <a:spcBef>
                <a:spcPts val="0"/>
              </a:spcBef>
              <a:spcAft>
                <a:spcPts val="0"/>
              </a:spcAft>
              <a:buNone/>
            </a:pPr>
            <a:r>
              <a:rPr lang="en-US" dirty="0"/>
              <a:t>106 MB edges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stats (i.e., number of nodes, number of edges and total sequence length) for each chromosome’s associated graph to determine the data sizes of our graph structure. Based on our analysis, we find that each node in the nodes table requires 32B per entry and the total size of the nodes table is </a:t>
            </a:r>
            <a:r>
              <a:rPr lang="en-US" sz="1200" i="1" kern="1200" dirty="0">
                <a:solidFill>
                  <a:schemeClr val="tx1"/>
                </a:solidFill>
                <a:effectLst/>
                <a:latin typeface="+mn-lt"/>
                <a:ea typeface="+mn-ea"/>
                <a:cs typeface="+mn-cs"/>
              </a:rPr>
              <a:t>#nodes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32B</a:t>
            </a:r>
            <a:r>
              <a:rPr lang="en-US" sz="1200" kern="1200" dirty="0">
                <a:solidFill>
                  <a:schemeClr val="tx1"/>
                </a:solidFill>
                <a:effectLst/>
                <a:latin typeface="+mn-lt"/>
                <a:ea typeface="+mn-ea"/>
                <a:cs typeface="+mn-cs"/>
              </a:rPr>
              <a:t>. Since we can store characters in the sequences table using a 2-bit representation (since we only have 4 possible characters), the total size is </a:t>
            </a:r>
            <a:r>
              <a:rPr lang="en-US" sz="1200" i="1" kern="1200" dirty="0">
                <a:solidFill>
                  <a:schemeClr val="tx1"/>
                </a:solidFill>
                <a:effectLst/>
                <a:latin typeface="+mn-lt"/>
                <a:ea typeface="+mn-ea"/>
                <a:cs typeface="+mn-cs"/>
              </a:rPr>
              <a:t>total sequence length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2bit</a:t>
            </a:r>
            <a:r>
              <a:rPr lang="en-US" sz="1200" kern="1200" dirty="0">
                <a:solidFill>
                  <a:schemeClr val="tx1"/>
                </a:solidFill>
                <a:effectLst/>
                <a:latin typeface="+mn-lt"/>
                <a:ea typeface="+mn-ea"/>
                <a:cs typeface="+mn-cs"/>
              </a:rPr>
              <a:t>. We also find that each entry in the edges table requires 4B, thus the total size of the edges table is </a:t>
            </a:r>
            <a:r>
              <a:rPr lang="en-US" sz="1200" i="1" kern="1200" dirty="0">
                <a:solidFill>
                  <a:schemeClr val="tx1"/>
                </a:solidFill>
                <a:effectLst/>
                <a:latin typeface="+mn-lt"/>
                <a:ea typeface="+mn-ea"/>
                <a:cs typeface="+mn-cs"/>
              </a:rPr>
              <a:t>#edges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4B</a:t>
            </a:r>
            <a:r>
              <a:rPr lang="en-US" sz="1200" kern="1200" dirty="0">
                <a:solidFill>
                  <a:schemeClr val="tx1"/>
                </a:solidFill>
                <a:effectLst/>
                <a:latin typeface="+mn-lt"/>
                <a:ea typeface="+mn-ea"/>
                <a:cs typeface="+mn-cs"/>
              </a:rPr>
              <a:t>. </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three separate table structures: (1) the nodes table, which stores the nodes of the graphs as the &lt;node id&gt; as the key and the &lt;node’s sequence’s length, starting address at the sequences table, node’s number of outgoing edges, starting address at the edges table&gt; as the value; (2) the sequences table, which stores the associated sequences of each node; and (3) the edges table, which stores the associated outgoing nodes (by node ID) of each node. </a:t>
            </a:r>
            <a:endParaRPr lang="en-US" dirty="0"/>
          </a:p>
        </p:txBody>
      </p:sp>
    </p:spTree>
    <p:extLst>
      <p:ext uri="{BB962C8B-B14F-4D97-AF65-F5344CB8AC3E}">
        <p14:creationId xmlns:p14="http://schemas.microsoft.com/office/powerpoint/2010/main" val="2552464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9.8GB in total</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first-level of the hash table, similar to Minimap2 [136], we have </a:t>
            </a:r>
            <a:r>
              <a:rPr lang="en-US" sz="1200" i="1" kern="1200" dirty="0">
                <a:solidFill>
                  <a:schemeClr val="tx1"/>
                </a:solidFill>
                <a:effectLst/>
                <a:latin typeface="+mn-lt"/>
                <a:ea typeface="+mn-ea"/>
                <a:cs typeface="+mn-cs"/>
              </a:rPr>
              <a:t>buckets </a:t>
            </a:r>
            <a:r>
              <a:rPr lang="en-US" sz="1200" kern="1200" dirty="0">
                <a:solidFill>
                  <a:schemeClr val="tx1"/>
                </a:solidFill>
                <a:effectLst/>
                <a:latin typeface="+mn-lt"/>
                <a:ea typeface="+mn-ea"/>
                <a:cs typeface="+mn-cs"/>
              </a:rPr>
              <a:t>to decrease the memory footprint of the index. Each entry in this first-level of the index stores &lt;starting address of the minimizers in the corresponding bucket in the second-level, number of minimizers in the corresponding bucket&gt;. In the second-level of the hash table, we have the </a:t>
            </a:r>
            <a:r>
              <a:rPr lang="en-US" sz="1200" i="1" kern="1200" dirty="0">
                <a:solidFill>
                  <a:schemeClr val="tx1"/>
                </a:solidFill>
                <a:effectLst/>
                <a:latin typeface="+mn-lt"/>
                <a:ea typeface="+mn-ea"/>
                <a:cs typeface="+mn-cs"/>
              </a:rPr>
              <a:t>minimizers</a:t>
            </a:r>
            <a:r>
              <a:rPr lang="en-US" sz="1200" kern="1200" dirty="0">
                <a:solidFill>
                  <a:schemeClr val="tx1"/>
                </a:solidFill>
                <a:effectLst/>
                <a:latin typeface="+mn-lt"/>
                <a:ea typeface="+mn-ea"/>
                <a:cs typeface="+mn-cs"/>
              </a:rPr>
              <a:t>. Each entry in this second-level of the index stores &lt;hash value of the corresponding minimizer, starting address of the seed locations of the corresponding minimizer in the second-level, number of locations of the corresponding minimizer&gt;. Minimizers are sorted based on their hash values in the second-level of the index. Finally, in the third-level of the hash table, we have the </a:t>
            </a:r>
            <a:r>
              <a:rPr lang="en-US" sz="1200" i="1" kern="1200" dirty="0">
                <a:solidFill>
                  <a:schemeClr val="tx1"/>
                </a:solidFill>
                <a:effectLst/>
                <a:latin typeface="+mn-lt"/>
                <a:ea typeface="+mn-ea"/>
                <a:cs typeface="+mn-cs"/>
              </a:rPr>
              <a:t>seed locations</a:t>
            </a:r>
            <a:r>
              <a:rPr lang="en-US" sz="1200" kern="1200" dirty="0">
                <a:solidFill>
                  <a:schemeClr val="tx1"/>
                </a:solidFill>
                <a:effectLst/>
                <a:latin typeface="+mn-lt"/>
                <a:ea typeface="+mn-ea"/>
                <a:cs typeface="+mn-cs"/>
              </a:rPr>
              <a:t>. Each entry in this third-level of the index stores &lt;node ID of the corresponding seed location, relative offset of the corresponding seed location within the node&gt;. Locations are grouped based on their corresponding minimizers and sorted within each group based on their values. </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stats (i.e., number of distinct minimizers, total number of locations, maximum number of minimizers per bucket, and maximum number of locations per minimizer) for each graph to determine the data sizes of our index structure. Based on our empirical analysis, we find that 224 is the optimum number of buckets in terms of memory footprint and the number of keys per each bucket. We also find that each bucket entry requires 4B of data, thus the total size of the first-level of the index is 224 * </a:t>
            </a:r>
            <a:r>
              <a:rPr lang="en-US" sz="1200" i="1" kern="1200" dirty="0">
                <a:solidFill>
                  <a:schemeClr val="tx1"/>
                </a:solidFill>
                <a:effectLst/>
                <a:latin typeface="+mn-lt"/>
                <a:ea typeface="+mn-ea"/>
                <a:cs typeface="+mn-cs"/>
              </a:rPr>
              <a:t>4B</a:t>
            </a:r>
            <a:r>
              <a:rPr lang="en-US" sz="1200" kern="1200" dirty="0">
                <a:solidFill>
                  <a:schemeClr val="tx1"/>
                </a:solidFill>
                <a:effectLst/>
                <a:latin typeface="+mn-lt"/>
                <a:ea typeface="+mn-ea"/>
                <a:cs typeface="+mn-cs"/>
              </a:rPr>
              <a:t>. Each minimizer in the second-level of the index requires 12B of data, thus the total size of the second-level of the index is </a:t>
            </a:r>
            <a:r>
              <a:rPr lang="en-US" sz="1200" i="1" kern="1200" dirty="0">
                <a:solidFill>
                  <a:schemeClr val="tx1"/>
                </a:solidFill>
                <a:effectLst/>
                <a:latin typeface="+mn-lt"/>
                <a:ea typeface="+mn-ea"/>
                <a:cs typeface="+mn-cs"/>
              </a:rPr>
              <a:t>#distinct minimizers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12B</a:t>
            </a:r>
            <a:r>
              <a:rPr lang="en-US" sz="1200" kern="1200" dirty="0">
                <a:solidFill>
                  <a:schemeClr val="tx1"/>
                </a:solidFill>
                <a:effectLst/>
                <a:latin typeface="+mn-lt"/>
                <a:ea typeface="+mn-ea"/>
                <a:cs typeface="+mn-cs"/>
              </a:rPr>
              <a:t>. Each location in the third-level of the index requires 8B of data, thus the total size of the third-level of the index is </a:t>
            </a:r>
            <a:r>
              <a:rPr lang="en-US" sz="1200" i="1" kern="1200" dirty="0">
                <a:solidFill>
                  <a:schemeClr val="tx1"/>
                </a:solidFill>
                <a:effectLst/>
                <a:latin typeface="+mn-lt"/>
                <a:ea typeface="+mn-ea"/>
                <a:cs typeface="+mn-cs"/>
              </a:rPr>
              <a:t>#total number of locations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8B</a:t>
            </a:r>
            <a:r>
              <a:rPr lang="en-US" sz="1200" kern="1200" dirty="0">
                <a:solidFill>
                  <a:schemeClr val="tx1"/>
                </a:solidFill>
                <a:effectLst/>
                <a:latin typeface="+mn-lt"/>
                <a:ea typeface="+mn-ea"/>
                <a:cs typeface="+mn-cs"/>
              </a:rPr>
              <a:t>.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4492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237524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48309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bacf5b389_0_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bacf5b389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T2–R1 (which maps to R[d – 1]) needs to be generated by PE(x–1) in Cycle(y–1)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T1–R1 (which maps to </a:t>
            </a:r>
            <a:r>
              <a:rPr lang="en-US" sz="1200" kern="1200" dirty="0" err="1">
                <a:solidFill>
                  <a:schemeClr val="tx1"/>
                </a:solidFill>
                <a:effectLst/>
                <a:latin typeface="+mn-lt"/>
                <a:ea typeface="+mn-ea"/>
                <a:cs typeface="+mn-cs"/>
              </a:rPr>
              <a:t>oldR</a:t>
            </a:r>
            <a:r>
              <a:rPr lang="en-US" sz="1200" kern="1200" dirty="0">
                <a:solidFill>
                  <a:schemeClr val="tx1"/>
                </a:solidFill>
                <a:effectLst/>
                <a:latin typeface="+mn-lt"/>
                <a:ea typeface="+mn-ea"/>
                <a:cs typeface="+mn-cs"/>
              </a:rPr>
              <a:t>[d – 1]) needs to be generated by PE(x–1) in Cycle(y–2)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T1–R2 (which maps to </a:t>
            </a:r>
            <a:r>
              <a:rPr lang="en-US" sz="1200" kern="1200" dirty="0" err="1">
                <a:solidFill>
                  <a:schemeClr val="tx1"/>
                </a:solidFill>
                <a:effectLst/>
                <a:latin typeface="+mn-lt"/>
                <a:ea typeface="+mn-ea"/>
                <a:cs typeface="+mn-cs"/>
              </a:rPr>
              <a:t>oldR</a:t>
            </a:r>
            <a:r>
              <a:rPr lang="en-US" sz="1200" kern="1200" dirty="0">
                <a:solidFill>
                  <a:schemeClr val="tx1"/>
                </a:solidFill>
                <a:effectLst/>
                <a:latin typeface="+mn-lt"/>
                <a:ea typeface="+mn-ea"/>
                <a:cs typeface="+mn-cs"/>
              </a:rPr>
              <a:t>[d]) needs to be generated by PE(x) in Cycle(y–1)</a:t>
            </a:r>
            <a:endParaRPr dirty="0"/>
          </a:p>
        </p:txBody>
      </p:sp>
      <p:sp>
        <p:nvSpPr>
          <p:cNvPr id="289" name="Google Shape;289;gcbacf5b389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353012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 PacBio, Illumina</a:t>
            </a:r>
          </a:p>
          <a:p>
            <a:endParaRPr lang="en-US" dirty="0"/>
          </a:p>
          <a:p>
            <a:r>
              <a:rPr lang="en-US" dirty="0"/>
              <a:t>[CLICK] Based on the sequencing device, we obtain either short reads or long reads.</a:t>
            </a:r>
          </a:p>
        </p:txBody>
      </p:sp>
      <p:sp>
        <p:nvSpPr>
          <p:cNvPr id="4" name="Slide Number Placeholder 3"/>
          <p:cNvSpPr>
            <a:spLocks noGrp="1"/>
          </p:cNvSpPr>
          <p:nvPr>
            <p:ph type="sldNum" sz="quarter" idx="5"/>
          </p:nvPr>
        </p:nvSpPr>
        <p:spPr/>
        <p:txBody>
          <a:bodyPr/>
          <a:lstStyle/>
          <a:p>
            <a:fld id="{47139A41-7A76-1D40-B3BE-29B670EC38FE}" type="slidenum">
              <a:rPr lang="en-US" smtClean="0"/>
              <a:t>4</a:t>
            </a:fld>
            <a:endParaRPr lang="en-US"/>
          </a:p>
        </p:txBody>
      </p:sp>
    </p:spTree>
    <p:extLst>
      <p:ext uri="{BB962C8B-B14F-4D97-AF65-F5344CB8AC3E}">
        <p14:creationId xmlns:p14="http://schemas.microsoft.com/office/powerpoint/2010/main" val="2416908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bacf5b389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bacf5b389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cbacf5b389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468535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bacf5b389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bacf5b389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cbacf5b389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390571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911aed8e9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c911aed8e9_0_8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6403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924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GenASM will appear in MICRO 2020 next week and you can find our pre-print online.</a:t>
            </a:r>
          </a:p>
        </p:txBody>
      </p:sp>
      <p:sp>
        <p:nvSpPr>
          <p:cNvPr id="4" name="Slide Number Placeholder 3"/>
          <p:cNvSpPr>
            <a:spLocks noGrp="1"/>
          </p:cNvSpPr>
          <p:nvPr>
            <p:ph type="sldNum" sz="quarter" idx="5"/>
          </p:nvPr>
        </p:nvSpPr>
        <p:spPr/>
        <p:txBody>
          <a:bodyPr/>
          <a:lstStyle/>
          <a:p>
            <a:fld id="{47139A41-7A76-1D40-B3BE-29B670EC38FE}" type="slidenum">
              <a:rPr lang="en-US" smtClean="0"/>
              <a:t>48</a:t>
            </a:fld>
            <a:endParaRPr lang="en-US"/>
          </a:p>
        </p:txBody>
      </p:sp>
    </p:spTree>
    <p:extLst>
      <p:ext uri="{BB962C8B-B14F-4D97-AF65-F5344CB8AC3E}">
        <p14:creationId xmlns:p14="http://schemas.microsoft.com/office/powerpoint/2010/main" val="1475877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goal in this work is to design a fast and flexible framework for both short and long reads, which can accelerate multiple steps of genome sequence analysis (GSA).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this end, we propose GenASM.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b="0" i="0" u="none" strike="noStrike" kern="1200" dirty="0">
                <a:solidFill>
                  <a:schemeClr val="tx1"/>
                </a:solidFill>
                <a:effectLst/>
                <a:latin typeface="+mn-lt"/>
                <a:ea typeface="+mn-ea"/>
                <a:cs typeface="+mn-cs"/>
              </a:rPr>
              <a:t>We base GenASM on Bitap, an ASM algorithm that uses only fast and simple bitwise operations, making it amenable to efficient hardware acceleration.</a:t>
            </a:r>
            <a:r>
              <a:rPr lang="en-US" sz="1200" kern="1200" dirty="0">
                <a:solidFill>
                  <a:schemeClr val="tx1"/>
                </a:solidFill>
                <a:effectLst/>
                <a:latin typeface="+mn-lt"/>
                <a:ea typeface="+mn-ea"/>
                <a:cs typeface="+mn-cs"/>
              </a:rPr>
              <a:t> To our knowledge, GenASM is the first work that enhances and accelerates Bitap.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modify Bitap to support long reads and to enable parallelization.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also develop a novel Bitap-compatible algorithm for traceback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a:t>
            </a:r>
            <a:r>
              <a:rPr lang="en-US" sz="1200" b="0" i="0" u="none" strike="noStrike" kern="1200" dirty="0">
                <a:solidFill>
                  <a:schemeClr val="tx1"/>
                </a:solidFill>
                <a:effectLst/>
                <a:latin typeface="+mn-lt"/>
                <a:ea typeface="+mn-ea"/>
                <a:cs typeface="+mn-cs"/>
              </a:rPr>
              <a:t>, we co-design specialized hardware for both algorithms.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2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Let’s look at approximate string matching and the bitap algorithm in detail.</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As I introduced, the reads may not exactly map to the reference genome due to genetic variations and sequencing errors. </a:t>
            </a:r>
          </a:p>
          <a:p>
            <a:r>
              <a:rPr lang="en-US" sz="1000" kern="1200" dirty="0">
                <a:solidFill>
                  <a:schemeClr val="tx1"/>
                </a:solidFill>
                <a:effectLst/>
                <a:latin typeface="+mn-lt"/>
                <a:ea typeface="+mn-ea"/>
                <a:cs typeface="+mn-cs"/>
              </a:rPr>
              <a:t>[CLICK]  As we can see from this example, these errors and differences (which are also known as edits) can take the form of base [CLICK] deletions, [CLICK] substitutions and [CLICK] insertions.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So we need approximate string matching (ASM). </a:t>
            </a:r>
          </a:p>
          <a:p>
            <a:r>
              <a:rPr lang="en-US" sz="1000" kern="1200" dirty="0">
                <a:solidFill>
                  <a:schemeClr val="tx1"/>
                </a:solidFill>
                <a:effectLst/>
                <a:latin typeface="+mn-lt"/>
                <a:ea typeface="+mn-ea"/>
                <a:cs typeface="+mn-cs"/>
              </a:rPr>
              <a:t>[CLICK] The goal of approximate string matching is to detect these differences and similarities between two sequences.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In genomics, ASM is required </a:t>
            </a:r>
          </a:p>
          <a:p>
            <a:r>
              <a:rPr lang="en-US" sz="1000" kern="1200" dirty="0">
                <a:solidFill>
                  <a:schemeClr val="tx1"/>
                </a:solidFill>
                <a:effectLst/>
                <a:latin typeface="+mn-lt"/>
                <a:ea typeface="+mn-ea"/>
                <a:cs typeface="+mn-cs"/>
              </a:rPr>
              <a:t>[CLICK] (1) to determine the minimum number of edits between two genomic sequences (which is called edit distance), and also </a:t>
            </a:r>
          </a:p>
          <a:p>
            <a:r>
              <a:rPr lang="en-US" sz="1000" kern="1200" dirty="0">
                <a:solidFill>
                  <a:schemeClr val="tx1"/>
                </a:solidFill>
                <a:effectLst/>
                <a:latin typeface="+mn-lt"/>
                <a:ea typeface="+mn-ea"/>
                <a:cs typeface="+mn-cs"/>
              </a:rPr>
              <a:t>[CLICK] (2) to find the optimal alignment with a traceback step., where we find the sequence of  matches, substitutions, insertions and deletions, along with their positions.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52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Approximate string matching is typically implemented as a dynamic programming based algorithm, which has quadratic time and space complexity. Therefore, it is desirable to find lower-complexity algorithms for ASM.</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51</a:t>
            </a:fld>
            <a:endParaRPr lang="en-US"/>
          </a:p>
        </p:txBody>
      </p:sp>
    </p:spTree>
    <p:extLst>
      <p:ext uri="{BB962C8B-B14F-4D97-AF65-F5344CB8AC3E}">
        <p14:creationId xmlns:p14="http://schemas.microsoft.com/office/powerpoint/2010/main" val="3315815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One candidate to replace DP-based algorithms for ASM is the Bitap algorithm. Bitap uses only fast and simple bitwise operations to perform ASM, making it amenable to efficient hardware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Bitap tackles the problem of computing the minimum edit distance between a reference text (e.g., reference genome) and a query pattern (e.g., read) with a maximum of k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has two steps.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Bitap starts with a pre-processing procedure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where we generate one pattern bitmask for each character in the alphabet. These pattern bitmasks help us to represent the query pattern in a binary format.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step (searching or edit distance calculation) is the main step of the algorithm. Here, [CLICK] we examine each text character one by one, by using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the pre-processed pattern bitmasks,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status bitvectors which are updated at each text iteration and hold the partial match information for the text characters examined so far,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the simple bitwise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177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Bitap has five limitations that hinder its applicability and efficient hardware acceleration for genome sequence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first one, which is data dependency between large number of iterations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91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say analysis, what do I mean. What I mean is how we will analyze these 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can then be analyzed following two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one is Read mapping and it is the process of aligning the reads against the reference genome to detect sequencing errors and variations in the sequenced genome.</a:t>
            </a:r>
          </a:p>
          <a:p>
            <a:r>
              <a:rPr lang="en-US" sz="1200" kern="1200" dirty="0">
                <a:solidFill>
                  <a:schemeClr val="tx1"/>
                </a:solidFill>
                <a:effectLst/>
                <a:latin typeface="+mn-lt"/>
                <a:ea typeface="+mn-ea"/>
                <a:cs typeface="+mn-cs"/>
              </a:rPr>
              <a:t>And the second approach is de novo assembly, which is the method of combining the reads to construct the original sequence when a reference genome does not exist.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5</a:t>
            </a:fld>
            <a:endParaRPr lang="en-US"/>
          </a:p>
        </p:txBody>
      </p:sp>
    </p:spTree>
    <p:extLst>
      <p:ext uri="{BB962C8B-B14F-4D97-AF65-F5344CB8AC3E}">
        <p14:creationId xmlns:p14="http://schemas.microsoft.com/office/powerpoint/2010/main" val="3579713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Bitap iterates over each text character as the outer loop and it iterates over each possible edit distance (1 to k) as the inner loop. </a:t>
            </a:r>
          </a:p>
          <a:p>
            <a:pPr marL="0" indent="0">
              <a:buNone/>
            </a:pPr>
            <a:endParaRPr lang="en-US" dirty="0"/>
          </a:p>
          <a:p>
            <a:pPr marL="0" indent="0">
              <a:buNone/>
            </a:pPr>
            <a:r>
              <a:rPr lang="en-US" dirty="0"/>
              <a:t>Thus, when we have long error-prone reads, both of these loops need to iterate over very large numbers.</a:t>
            </a:r>
          </a:p>
          <a:p>
            <a:pPr marL="0" indent="0">
              <a:buNone/>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55</a:t>
            </a:fld>
            <a:endParaRPr lang="en-US"/>
          </a:p>
        </p:txBody>
      </p:sp>
    </p:spTree>
    <p:extLst>
      <p:ext uri="{BB962C8B-B14F-4D97-AF65-F5344CB8AC3E}">
        <p14:creationId xmlns:p14="http://schemas.microsoft.com/office/powerpoint/2010/main" val="993304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 top of this, There is two-level data dependency in Bitap.</a:t>
            </a:r>
          </a:p>
          <a:p>
            <a:pPr marL="0" indent="0">
              <a:buNone/>
            </a:pPr>
            <a:endParaRPr lang="en-US" dirty="0"/>
          </a:p>
          <a:p>
            <a:pPr marL="0" indent="0">
              <a:buNone/>
            </a:pPr>
            <a:r>
              <a:rPr lang="en-US" dirty="0"/>
              <a:t>[CLICK] There is an outer loop data dependency when computing deletion, substitution and match bitvectors as they require </a:t>
            </a:r>
            <a:r>
              <a:rPr lang="en-US" dirty="0" err="1"/>
              <a:t>oldR</a:t>
            </a:r>
            <a:r>
              <a:rPr lang="en-US" dirty="0"/>
              <a:t> bitvectors which are coming from previous text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Also, there is an inner loop data dependency when computing insertion bitvector as it requires R[d-1] which is coming  from previous inner loop iteration.</a:t>
            </a:r>
          </a:p>
        </p:txBody>
      </p:sp>
      <p:sp>
        <p:nvSpPr>
          <p:cNvPr id="4" name="Slide Number Placeholder 3"/>
          <p:cNvSpPr>
            <a:spLocks noGrp="1"/>
          </p:cNvSpPr>
          <p:nvPr>
            <p:ph type="sldNum" sz="quarter" idx="5"/>
          </p:nvPr>
        </p:nvSpPr>
        <p:spPr/>
        <p:txBody>
          <a:bodyPr/>
          <a:lstStyle/>
          <a:p>
            <a:fld id="{47139A41-7A76-1D40-B3BE-29B670EC38FE}" type="slidenum">
              <a:rPr lang="en-US" smtClean="0"/>
              <a:t>56</a:t>
            </a:fld>
            <a:endParaRPr lang="en-US"/>
          </a:p>
        </p:txBody>
      </p:sp>
    </p:spTree>
    <p:extLst>
      <p:ext uri="{BB962C8B-B14F-4D97-AF65-F5344CB8AC3E}">
        <p14:creationId xmlns:p14="http://schemas.microsoft.com/office/powerpoint/2010/main" val="470296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second limitation of Bitap, which is no support for traceback.</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325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Bitap generates the four intermediate bitvectors but they are not stored and processed with a traceback step to find the optimal alignment</a:t>
            </a:r>
          </a:p>
        </p:txBody>
      </p:sp>
      <p:sp>
        <p:nvSpPr>
          <p:cNvPr id="4" name="Slide Number Placeholder 3"/>
          <p:cNvSpPr>
            <a:spLocks noGrp="1"/>
          </p:cNvSpPr>
          <p:nvPr>
            <p:ph type="sldNum" sz="quarter" idx="5"/>
          </p:nvPr>
        </p:nvSpPr>
        <p:spPr/>
        <p:txBody>
          <a:bodyPr/>
          <a:lstStyle/>
          <a:p>
            <a:fld id="{47139A41-7A76-1D40-B3BE-29B670EC38FE}" type="slidenum">
              <a:rPr lang="en-US" smtClean="0"/>
              <a:t>58</a:t>
            </a:fld>
            <a:endParaRPr lang="en-US"/>
          </a:p>
        </p:txBody>
      </p:sp>
    </p:spTree>
    <p:extLst>
      <p:ext uri="{BB962C8B-B14F-4D97-AF65-F5344CB8AC3E}">
        <p14:creationId xmlns:p14="http://schemas.microsoft.com/office/powerpoint/2010/main" val="2798096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spcBef>
                <a:spcPts val="0"/>
              </a:spcBef>
              <a:spcAft>
                <a:spcPts val="0"/>
              </a:spcAft>
              <a:buSzPct val="100000"/>
            </a:pPr>
            <a:r>
              <a:rPr lang="en-US" sz="1200" kern="1200" dirty="0">
                <a:solidFill>
                  <a:schemeClr val="tx1"/>
                </a:solidFill>
                <a:effectLst/>
                <a:latin typeface="+mn-lt"/>
                <a:ea typeface="+mn-ea"/>
                <a:cs typeface="+mn-cs"/>
              </a:rPr>
              <a:t>[CLICK] We find one more algorithmic limitation, which is no support for long reads. In Bitap, the query length so read length is limited by the word size of the machine running the algorithm because </a:t>
            </a:r>
            <a:r>
              <a:rPr lang="en-US" sz="2050" kern="1200" dirty="0">
                <a:solidFill>
                  <a:schemeClr val="tx1"/>
                </a:solidFill>
                <a:effectLst/>
                <a:latin typeface="+mn-lt"/>
                <a:ea typeface="+mn-ea"/>
                <a:cs typeface="+mn-cs"/>
              </a:rPr>
              <a:t>e</a:t>
            </a:r>
            <a:r>
              <a:rPr lang="en-US" sz="2050" dirty="0">
                <a:solidFill>
                  <a:schemeClr val="tx1"/>
                </a:solidFill>
              </a:rPr>
              <a:t>ach bitvector has a length equal to the length of the pattern and we perform the bitwise operations on these bitvectors</a:t>
            </a:r>
            <a:r>
              <a:rPr lang="en-US" sz="2050" b="1" dirty="0">
                <a:solidFill>
                  <a:srgbClr val="C00000"/>
                </a:solidFill>
              </a:rPr>
              <a:t>. </a:t>
            </a:r>
            <a:r>
              <a:rPr lang="en-US" sz="1200" kern="1200" dirty="0">
                <a:solidFill>
                  <a:schemeClr val="tx1"/>
                </a:solidFill>
                <a:effectLst/>
                <a:latin typeface="+mn-lt"/>
                <a:ea typeface="+mn-ea"/>
                <a:cs typeface="+mn-cs"/>
              </a:rPr>
              <a:t>Thus, the algorithm does not support long reads, whose lengths are on the order of thousands to millions of base pairs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These are the algorithmic limitations of the Bitap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after we solve the algorithmic limitations of Bitap, we find that we cannot extract significant performance benefits with algorithmic enhancements alone.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4) For example, while Bitap iterates over each character of the input text sequentially, we can enable text-level parallelism to improve its performance. However, the achievable level of parallelism is limited by the number of compute units in existing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We would expect that a GPU, which has thousands of compute units, can overcome the limited compute parallelism issues that CPUs experience. [CLICK] However, we find that a GPU implementation of the Bitap algorithm suffers from the limited amount of memory bandwidth available for each GPU thread.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 these are the HW-related limitations.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overcome these limitations and design an efficient accelerator, we find that we need to both (1) modify and extend the Bitap algorithm and (2) develop specialized hardware that can exploit the new opportunities that our algorithmic modifications provide.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297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this end, we propose GenASM, an ASM acceleration framework for genome sequence analysis.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our knowledge, GenASM is the first ASM acceleration framework for GSA and it is also first that enhances and accelerates Bitap. </a:t>
            </a:r>
            <a:br>
              <a:rPr lang="en-US" dirty="0"/>
            </a:br>
            <a:r>
              <a:rPr lang="en-US" dirty="0"/>
              <a:t>[CLICK]  </a:t>
            </a:r>
            <a:r>
              <a:rPr lang="en-US" sz="1200" b="0" i="0" u="none" strike="noStrike" kern="1200" dirty="0">
                <a:solidFill>
                  <a:schemeClr val="tx1"/>
                </a:solidFill>
                <a:effectLst/>
                <a:latin typeface="+mn-lt"/>
                <a:ea typeface="+mn-ea"/>
                <a:cs typeface="+mn-cs"/>
              </a:rPr>
              <a:t>We make significant modifications to Bitap in order to overcome those five limitations.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First, we modify the Bitap algorithm, by extending it to support long reads and by eliminating loop-carried data dependencies to enable parallelization.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Second, </a:t>
            </a:r>
            <a:r>
              <a:rPr lang="en-US" sz="1200" b="0" i="0" u="none" strike="noStrike" kern="1200" dirty="0">
                <a:solidFill>
                  <a:schemeClr val="tx1"/>
                </a:solidFill>
                <a:effectLst/>
                <a:latin typeface="+mn-lt"/>
                <a:ea typeface="+mn-ea"/>
                <a:cs typeface="+mn-cs"/>
              </a:rPr>
              <a:t>we develop a novel Bitap-compatible algorithm for traceback, which uses information collected during ASM about the different types of errors to identify the optimal alignment of reads.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these cover the algorithmic contributions of GenASM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third, we co-design specialized, low-power and area-efficient hardware for both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this covers the hardware-level contributions of GenASM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60</a:t>
            </a:fld>
            <a:endParaRPr lang="en-US"/>
          </a:p>
        </p:txBody>
      </p:sp>
    </p:spTree>
    <p:extLst>
      <p:ext uri="{BB962C8B-B14F-4D97-AF65-F5344CB8AC3E}">
        <p14:creationId xmlns:p14="http://schemas.microsoft.com/office/powerpoint/2010/main" val="3457299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Our first algorithm GenASM-DC</a:t>
            </a:r>
          </a:p>
          <a:p>
            <a:r>
              <a:rPr lang="en-US" dirty="0"/>
              <a:t>[CLICK] is the modified Bitap algorithm for distance calculation, where </a:t>
            </a:r>
          </a:p>
          <a:p>
            <a:r>
              <a:rPr lang="en-US" dirty="0"/>
              <a:t>[CLICK] we extend it to provide efficient support for long reads,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enable parallelism besides bit-parallelism that baseline Bitap provides by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performing loop unrolling and </a:t>
            </a:r>
            <a:r>
              <a:rPr lang="en-US" sz="1200" kern="1200" dirty="0">
                <a:solidFill>
                  <a:schemeClr val="tx1"/>
                </a:solidFill>
                <a:effectLst/>
                <a:latin typeface="+mn-lt"/>
                <a:ea typeface="+mn-ea"/>
                <a:cs typeface="+mn-cs"/>
              </a:rPr>
              <a:t>removing the loop dependencies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dirty="0"/>
              <a:t>exploiting text-level parallelism, where we divide the </a:t>
            </a:r>
            <a:r>
              <a:rPr lang="en-US" sz="1200" kern="1200" dirty="0">
                <a:solidFill>
                  <a:schemeClr val="tx1"/>
                </a:solidFill>
                <a:effectLst/>
                <a:latin typeface="+mn-lt"/>
                <a:ea typeface="+mn-ea"/>
                <a:cs typeface="+mn-cs"/>
              </a:rPr>
              <a:t>text into overlapping sub-texts and search the query in each of these sub-texts in parallel.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second algorithm, GenASM-TB, is a novel Bitap-compatible traceback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which </a:t>
            </a:r>
            <a:r>
              <a:rPr lang="en-US" sz="1200" kern="1200" dirty="0">
                <a:solidFill>
                  <a:srgbClr val="7030A0"/>
                </a:solidFill>
                <a:effectLst/>
                <a:latin typeface="+mn-lt"/>
                <a:ea typeface="+mn-ea"/>
                <a:cs typeface="+mn-cs"/>
              </a:rPr>
              <a:t>w</a:t>
            </a:r>
            <a:r>
              <a:rPr lang="en-US" sz="1200" dirty="0">
                <a:solidFill>
                  <a:srgbClr val="7030A0"/>
                </a:solidFill>
              </a:rPr>
              <a:t>alks through the intermediate bitvectors </a:t>
            </a:r>
            <a:r>
              <a:rPr lang="en-US" sz="1200" dirty="0">
                <a:solidFill>
                  <a:schemeClr val="tx1"/>
                </a:solidFill>
              </a:rPr>
              <a:t>(match, deletion, substitution, insertion) generated by GenASM-DC and finds the optimal alignment.</a:t>
            </a:r>
          </a:p>
          <a:p>
            <a:r>
              <a:rPr lang="en-US" sz="1200" dirty="0">
                <a:solidFill>
                  <a:schemeClr val="tx1"/>
                </a:solidFill>
              </a:rPr>
              <a:t>[CLICK] </a:t>
            </a:r>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61</a:t>
            </a:fld>
            <a:endParaRPr lang="en-US"/>
          </a:p>
        </p:txBody>
      </p:sp>
    </p:spTree>
    <p:extLst>
      <p:ext uri="{BB962C8B-B14F-4D97-AF65-F5344CB8AC3E}">
        <p14:creationId xmlns:p14="http://schemas.microsoft.com/office/powerpoint/2010/main" val="8341275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Let’s look at the HW design of GenASM.</a:t>
            </a:r>
          </a:p>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Our co-designed hardware consists of two components</a:t>
            </a:r>
            <a:r>
              <a:rPr lang="en-US" sz="2400" kern="1200" dirty="0">
                <a:solidFill>
                  <a:schemeClr val="tx1"/>
                </a:solidFill>
                <a:effectLst/>
                <a:latin typeface="+mn-lt"/>
                <a:ea typeface="+mn-ea"/>
                <a:cs typeface="+mn-cs"/>
              </a:rPr>
              <a:t>: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(1) GenASM-DC, which provides hardware support to efficiently execute our GenASM-DC algorithm to perform distance calculation; and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(2) GenASM-TB, which provides hardware support to efficiently execute our novel GenASM-TB algorithm to find the optimal alignment.</a:t>
            </a:r>
            <a:endParaRPr lang="en-US" sz="2200" dirty="0">
              <a:solidFill>
                <a:schemeClr val="tx1"/>
              </a:solidFill>
            </a:endParaRP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200" dirty="0">
                <a:solidFill>
                  <a:schemeClr val="tx1"/>
                </a:solidFill>
              </a:rPr>
              <a:t>GenASM also has two types of SRAM buffers: [CLICK] DC-SRAM and [CLICK] TB-SRAMs</a:t>
            </a: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400" dirty="0">
                <a:solidFill>
                  <a:schemeClr val="tx1"/>
                </a:solidFill>
              </a:rPr>
              <a:t>Let’s look at the high-level overview of GenASM</a:t>
            </a: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0127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GenASM execution starts when the host CPU issues a task to GenASM with the reference and the query sequences’ locations. </a:t>
            </a:r>
          </a:p>
          <a:p>
            <a:r>
              <a:rPr lang="en-US" sz="1200" kern="1200" dirty="0">
                <a:solidFill>
                  <a:schemeClr val="tx1"/>
                </a:solidFill>
                <a:effectLst/>
                <a:latin typeface="+mn-lt"/>
                <a:ea typeface="+mn-ea"/>
                <a:cs typeface="+mn-cs"/>
              </a:rPr>
              <a:t>[CLICK] GenASM-DC reads the corresponding reference text region and the query pattern from the memory, and then writes these to its dedicated SRAM, DC-SRAM. </a:t>
            </a:r>
          </a:p>
          <a:p>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p>
          <a:p>
            <a:r>
              <a:rPr lang="en-US" sz="1200" kern="1200" dirty="0">
                <a:solidFill>
                  <a:schemeClr val="tx1"/>
                </a:solidFill>
                <a:effectLst/>
                <a:latin typeface="+mn-lt"/>
                <a:ea typeface="+mn-ea"/>
                <a:cs typeface="+mn-cs"/>
              </a:rPr>
              <a:t>[CLICK] After that, GenASM-DC divides the reference text and query pattern into multiple overlapping windows, and </a:t>
            </a:r>
          </a:p>
          <a:p>
            <a:r>
              <a:rPr lang="en-US" sz="1200" kern="1200" dirty="0">
                <a:solidFill>
                  <a:schemeClr val="tx1"/>
                </a:solidFill>
                <a:effectLst/>
                <a:latin typeface="+mn-lt"/>
                <a:ea typeface="+mn-ea"/>
                <a:cs typeface="+mn-cs"/>
              </a:rPr>
              <a:t>[CLICK] for each sub-text and sub-pattern, GenASM-DC searches for the sub-pattern within the sub-text and generates the bitvectors. </a:t>
            </a:r>
          </a:p>
          <a:p>
            <a:r>
              <a:rPr lang="en-US" sz="1200" kern="1200" dirty="0">
                <a:solidFill>
                  <a:schemeClr val="tx1"/>
                </a:solidFill>
                <a:effectLst/>
                <a:latin typeface="+mn-lt"/>
                <a:ea typeface="+mn-ea"/>
                <a:cs typeface="+mn-cs"/>
              </a:rPr>
              <a:t>[CLICK] GenASM-DC writes the generated bitvectors to TB-SRAMs. Once GenASM-DC completes its search for the current window, </a:t>
            </a:r>
          </a:p>
          <a:p>
            <a:r>
              <a:rPr lang="en-US" sz="1200" kern="1200" dirty="0">
                <a:solidFill>
                  <a:schemeClr val="tx1"/>
                </a:solidFill>
                <a:effectLst/>
                <a:latin typeface="+mn-lt"/>
                <a:ea typeface="+mn-ea"/>
                <a:cs typeface="+mn-cs"/>
              </a:rPr>
              <a:t>[CLICK] GenASM-TB starts reading the stored bitvectors from TB-SRAMs and </a:t>
            </a:r>
          </a:p>
          <a:p>
            <a:r>
              <a:rPr lang="en-US" sz="1200" kern="1200" dirty="0">
                <a:solidFill>
                  <a:schemeClr val="tx1"/>
                </a:solidFill>
                <a:effectLst/>
                <a:latin typeface="+mn-lt"/>
                <a:ea typeface="+mn-ea"/>
                <a:cs typeface="+mn-cs"/>
              </a:rPr>
              <a:t>[CLICK] generates the window’s traceback output. </a:t>
            </a:r>
          </a:p>
          <a:p>
            <a:r>
              <a:rPr lang="en-US" sz="1200" kern="1200" dirty="0">
                <a:solidFill>
                  <a:schemeClr val="tx1"/>
                </a:solidFill>
                <a:effectLst/>
                <a:latin typeface="+mn-lt"/>
                <a:ea typeface="+mn-ea"/>
                <a:cs typeface="+mn-cs"/>
              </a:rPr>
              <a:t>Once GenASM-TB generates this output, GenASM computes the next window and repeats Steps 3–7 until all windows are completed.</a:t>
            </a:r>
          </a:p>
        </p:txBody>
      </p:sp>
      <p:sp>
        <p:nvSpPr>
          <p:cNvPr id="4" name="Slide Number Placeholder 3"/>
          <p:cNvSpPr>
            <a:spLocks noGrp="1"/>
          </p:cNvSpPr>
          <p:nvPr>
            <p:ph type="sldNum" sz="quarter" idx="5"/>
          </p:nvPr>
        </p:nvSpPr>
        <p:spPr/>
        <p:txBody>
          <a:bodyPr/>
          <a:lstStyle/>
          <a:p>
            <a:fld id="{47139A41-7A76-1D40-B3BE-29B670EC38FE}" type="slidenum">
              <a:rPr lang="en-US" smtClean="0"/>
              <a:t>65</a:t>
            </a:fld>
            <a:endParaRPr lang="en-US"/>
          </a:p>
        </p:txBody>
      </p:sp>
    </p:spTree>
    <p:extLst>
      <p:ext uri="{BB962C8B-B14F-4D97-AF65-F5344CB8AC3E}">
        <p14:creationId xmlns:p14="http://schemas.microsoft.com/office/powerpoint/2010/main" val="27379210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Our specialized compute units and on-chip SRAMs helps us to: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(1) Match the rate of computation with memory capacity and bandwidth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(2) Achieve high performance and power efficiency</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(3) Scale linearly in performance with the number of parallel compute units that we add to the system </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66</a:t>
            </a:fld>
            <a:endParaRPr lang="en-US"/>
          </a:p>
        </p:txBody>
      </p:sp>
    </p:spTree>
    <p:extLst>
      <p:ext uri="{BB962C8B-B14F-4D97-AF65-F5344CB8AC3E}">
        <p14:creationId xmlns:p14="http://schemas.microsoft.com/office/powerpoint/2010/main" val="425581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In read mapping, we take each read, align it to one or more possible locations within the reference genome, and find the matches and differences between the read and the reference genome segment at that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Multiple steps of read mapping must account for the sequencing errors, and for the differences caused by genetic variations. As a result, read mapping must perform approximate string matching (ASM).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However, as shown in many prior work, read mapping is bottlenecked by the computational power and memory bandwidth limitations of existing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6</a:t>
            </a:fld>
            <a:endParaRPr lang="en-US"/>
          </a:p>
        </p:txBody>
      </p:sp>
    </p:spTree>
    <p:extLst>
      <p:ext uri="{BB962C8B-B14F-4D97-AF65-F5344CB8AC3E}">
        <p14:creationId xmlns:p14="http://schemas.microsoft.com/office/powerpoint/2010/main" val="1924421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GenASM-DC's hardware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implement GenASM-DC as a linear cyclic systolic array based accelerator, using small and very simple logic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This design helps us to maximize parallelism and minimize memory BW and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Processing Core is the b</a:t>
            </a:r>
            <a:r>
              <a:rPr lang="en-US" dirty="0"/>
              <a:t>asic compute component which computes the intermediate bitvectors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when we add the flip-flop-based storage logic around Processing Core, we define a </a:t>
            </a:r>
            <a:r>
              <a:rPr lang="en-US" sz="2000" b="1" dirty="0"/>
              <a:t>Processing Element (PE)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Multiple PEs are concatenated to define a </a:t>
            </a:r>
            <a:r>
              <a:rPr lang="en-US" sz="2000" b="1" dirty="0"/>
              <a:t>Processing Block</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also have DC-SRAM, which stores the reference text, the pattern bitmasks for the query read, and the intermediate data generated from PEs, and we also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TB-SRAMs, which store the intermediate bitvectors generated by each PE of GenASM-DC for later use by GenASM-TB. </a:t>
            </a:r>
          </a:p>
          <a:p>
            <a:pPr marL="755650" lvl="1" indent="-255588">
              <a:lnSpc>
                <a:spcPct val="100000"/>
              </a:lnSpc>
              <a:spcBef>
                <a:spcPts val="0"/>
              </a:spcBef>
              <a:spcAft>
                <a:spcPts val="0"/>
              </a:spcAft>
              <a:tabLst>
                <a:tab pos="4699000" algn="l"/>
                <a:tab pos="4875213" algn="l"/>
                <a:tab pos="5240338" algn="l"/>
                <a:tab pos="5414963"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6902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implement GenASM-TB hardware using very simple logic, which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reads the bitvectors from one of the TB-SRAMs using the computed address,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performs the required bitwise comparisons to find the traceback output for the current position,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computes the next TB-SRAM address to read the new set of bitvectors.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GenASM-TB finds the complete traceback output (which is also called CIGAR string), [CLICK] it writes the output to main memory and completes its execution.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68</a:t>
            </a:fld>
            <a:endParaRPr lang="en-US"/>
          </a:p>
        </p:txBody>
      </p:sp>
    </p:spTree>
    <p:extLst>
      <p:ext uri="{BB962C8B-B14F-4D97-AF65-F5344CB8AC3E}">
        <p14:creationId xmlns:p14="http://schemas.microsoft.com/office/powerpoint/2010/main" val="3149739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demonstrate the efficiency and flexibility of the GenASM acceleration framework by describing three use cases of approximate string matching in genome sequence analysis: </a:t>
            </a:r>
          </a:p>
          <a:p>
            <a:r>
              <a:rPr lang="en-US" sz="1200" kern="1200" dirty="0">
                <a:solidFill>
                  <a:schemeClr val="tx1"/>
                </a:solidFill>
                <a:effectLst/>
                <a:latin typeface="+mn-lt"/>
                <a:ea typeface="+mn-ea"/>
                <a:cs typeface="+mn-cs"/>
              </a:rPr>
              <a:t>[CLICK] (1) read alignment step of short and long read mapping, </a:t>
            </a:r>
          </a:p>
          <a:p>
            <a:r>
              <a:rPr lang="en-US" sz="1200" kern="1200" dirty="0">
                <a:solidFill>
                  <a:schemeClr val="tx1"/>
                </a:solidFill>
                <a:effectLst/>
                <a:latin typeface="+mn-lt"/>
                <a:ea typeface="+mn-ea"/>
                <a:cs typeface="+mn-cs"/>
              </a:rPr>
              <a:t>[CLICK] (2) pre-alignment filtering for short reads, </a:t>
            </a:r>
          </a:p>
          <a:p>
            <a:r>
              <a:rPr lang="en-US" sz="1200" kern="1200" dirty="0">
                <a:solidFill>
                  <a:schemeClr val="tx1"/>
                </a:solidFill>
                <a:effectLst/>
                <a:latin typeface="+mn-lt"/>
                <a:ea typeface="+mn-ea"/>
                <a:cs typeface="+mn-cs"/>
              </a:rPr>
              <a:t>[CLICK] (3) edit distance calculation between any two arbitrary-length sequences, </a:t>
            </a:r>
            <a:r>
              <a:rPr lang="en-US" sz="1200" b="0" i="0" u="none" strike="noStrike" kern="1200" dirty="0">
                <a:solidFill>
                  <a:schemeClr val="tx1"/>
                </a:solidFill>
                <a:effectLst/>
                <a:latin typeface="+mn-lt"/>
                <a:ea typeface="+mn-ea"/>
                <a:cs typeface="+mn-cs"/>
              </a:rPr>
              <a:t>which is one of the fundamental operations in genomics that measures the similarity or distance btw two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believe the GenASM framework can be useful for many other use cases, and we discuss some of them briefly in our paper, including generic text 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69</a:t>
            </a:fld>
            <a:endParaRPr lang="en-US"/>
          </a:p>
        </p:txBody>
      </p:sp>
    </p:spTree>
    <p:extLst>
      <p:ext uri="{BB962C8B-B14F-4D97-AF65-F5344CB8AC3E}">
        <p14:creationId xmlns:p14="http://schemas.microsoft.com/office/powerpoint/2010/main" val="36763997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evaluation of the GenASM design and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a:t>
            </a:r>
            <a:r>
              <a:rPr lang="en-US" dirty="0"/>
              <a:t>We evaluate GenASM using a combination of</a:t>
            </a:r>
          </a:p>
          <a:p>
            <a:r>
              <a:rPr lang="en-US" dirty="0"/>
              <a:t>(1) synthesis of our DC and TB accelerator datapaths, and</a:t>
            </a:r>
          </a:p>
          <a:p>
            <a:r>
              <a:rPr lang="en-US" dirty="0"/>
              <a:t>(2) detailed simulation-based performance modeling</a:t>
            </a: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dirty="0"/>
          </a:p>
          <a:p>
            <a:pPr marL="0" marR="0" lvl="0" indent="-342900" algn="l" defTabSz="9144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[CLICK] We evaluate a 16GB HMC-like 3D-stacked DRAM arch, with 32 vaults. Our accelerators can be ported anywhere in the system, but in order to achieve high parallelism and low power-consumption, we place GenASM-DC and GenASM-TB in the logic layer of 3D-stacked memory. As I will show next, our hardware is highly efficient in terms of both area and power, so they are within the budget limits of the logic layer.</a:t>
            </a:r>
          </a:p>
        </p:txBody>
      </p:sp>
      <p:sp>
        <p:nvSpPr>
          <p:cNvPr id="4" name="Slide Number Placeholder 3"/>
          <p:cNvSpPr>
            <a:spLocks noGrp="1"/>
          </p:cNvSpPr>
          <p:nvPr>
            <p:ph type="sldNum" sz="quarter" idx="5"/>
          </p:nvPr>
        </p:nvSpPr>
        <p:spPr/>
        <p:txBody>
          <a:bodyPr/>
          <a:lstStyle/>
          <a:p>
            <a:fld id="{47139A41-7A76-1D40-B3BE-29B670EC38FE}" type="slidenum">
              <a:rPr lang="en-US" smtClean="0"/>
              <a:t>70</a:t>
            </a:fld>
            <a:endParaRPr lang="en-US"/>
          </a:p>
        </p:txBody>
      </p:sp>
    </p:spTree>
    <p:extLst>
      <p:ext uri="{BB962C8B-B14F-4D97-AF65-F5344CB8AC3E}">
        <p14:creationId xmlns:p14="http://schemas.microsoft.com/office/powerpoint/2010/main" val="7652114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the use cases we evaluate, we compare GenASM with state-of-the-art SW and HW baselines.</a:t>
            </a:r>
          </a:p>
        </p:txBody>
      </p:sp>
      <p:sp>
        <p:nvSpPr>
          <p:cNvPr id="4" name="Slide Number Placeholder 3"/>
          <p:cNvSpPr>
            <a:spLocks noGrp="1"/>
          </p:cNvSpPr>
          <p:nvPr>
            <p:ph type="sldNum" sz="quarter" idx="5"/>
          </p:nvPr>
        </p:nvSpPr>
        <p:spPr/>
        <p:txBody>
          <a:bodyPr/>
          <a:lstStyle/>
          <a:p>
            <a:fld id="{47139A41-7A76-1D40-B3BE-29B670EC38FE}" type="slidenum">
              <a:rPr lang="en-US" smtClean="0"/>
              <a:t>71</a:t>
            </a:fld>
            <a:endParaRPr lang="en-US"/>
          </a:p>
        </p:txBody>
      </p:sp>
    </p:spTree>
    <p:extLst>
      <p:ext uri="{BB962C8B-B14F-4D97-AF65-F5344CB8AC3E}">
        <p14:creationId xmlns:p14="http://schemas.microsoft.com/office/powerpoint/2010/main" val="17819767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but you can refer to our paper for more details or I am happy to answer your questions at the end.</a:t>
            </a:r>
          </a:p>
        </p:txBody>
      </p:sp>
      <p:sp>
        <p:nvSpPr>
          <p:cNvPr id="4" name="Slide Number Placeholder 3"/>
          <p:cNvSpPr>
            <a:spLocks noGrp="1"/>
          </p:cNvSpPr>
          <p:nvPr>
            <p:ph type="sldNum" sz="quarter" idx="5"/>
          </p:nvPr>
        </p:nvSpPr>
        <p:spPr/>
        <p:txBody>
          <a:bodyPr/>
          <a:lstStyle/>
          <a:p>
            <a:fld id="{47139A41-7A76-1D40-B3BE-29B670EC38FE}" type="slidenum">
              <a:rPr lang="en-US" smtClean="0"/>
              <a:t>72</a:t>
            </a:fld>
            <a:endParaRPr lang="en-US"/>
          </a:p>
        </p:txBody>
      </p:sp>
    </p:spTree>
    <p:extLst>
      <p:ext uri="{BB962C8B-B14F-4D97-AF65-F5344CB8AC3E}">
        <p14:creationId xmlns:p14="http://schemas.microsoft.com/office/powerpoint/2010/main" val="2445844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73</a:t>
            </a:fld>
            <a:endParaRPr lang="en-US"/>
          </a:p>
        </p:txBody>
      </p:sp>
    </p:spTree>
    <p:extLst>
      <p:ext uri="{BB962C8B-B14F-4D97-AF65-F5344CB8AC3E}">
        <p14:creationId xmlns:p14="http://schemas.microsoft.com/office/powerpoint/2010/main" val="28734151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We synthesize our DC and TB accelerator datapaths with a typical 28nm process:</a:t>
            </a:r>
          </a:p>
          <a:p>
            <a:r>
              <a:rPr lang="en-US" sz="1200" kern="1200" dirty="0">
                <a:solidFill>
                  <a:schemeClr val="tx1"/>
                </a:solidFill>
                <a:effectLst/>
                <a:latin typeface="+mn-lt"/>
                <a:ea typeface="+mn-ea"/>
                <a:cs typeface="+mn-cs"/>
              </a:rPr>
              <a:t>[CLICK] </a:t>
            </a:r>
            <a:r>
              <a:rPr lang="en-US" dirty="0"/>
              <a:t>Both accelerators operates at 1GHz.</a:t>
            </a:r>
          </a:p>
          <a:p>
            <a:endParaRPr lang="en-US" dirty="0"/>
          </a:p>
          <a:p>
            <a:r>
              <a:rPr lang="en-US" sz="1200" kern="1200" dirty="0">
                <a:solidFill>
                  <a:schemeClr val="tx1"/>
                </a:solidFill>
                <a:effectLst/>
                <a:latin typeface="+mn-lt"/>
                <a:ea typeface="+mn-ea"/>
                <a:cs typeface="+mn-cs"/>
              </a:rPr>
              <a:t>[CLICK] </a:t>
            </a:r>
            <a:r>
              <a:rPr lang="en-US" dirty="0"/>
              <a:t>We find that for 32 GenASM accelerator (one for each HMC vault), total area overhead is ten point sixty nine millimeter square and total power consumption is three point twenty-three watts.</a:t>
            </a:r>
          </a:p>
          <a:p>
            <a:r>
              <a:rPr lang="en-US" dirty="0"/>
              <a:t>We observe that both area and power consumption of GenASM (at 1 vault) is around 1% of the area and power consumption of a single Xeon CPU core.</a:t>
            </a:r>
          </a:p>
        </p:txBody>
      </p:sp>
      <p:sp>
        <p:nvSpPr>
          <p:cNvPr id="4" name="Slide Number Placeholder 3"/>
          <p:cNvSpPr>
            <a:spLocks noGrp="1"/>
          </p:cNvSpPr>
          <p:nvPr>
            <p:ph type="sldNum" sz="quarter" idx="5"/>
          </p:nvPr>
        </p:nvSpPr>
        <p:spPr/>
        <p:txBody>
          <a:bodyPr/>
          <a:lstStyle/>
          <a:p>
            <a:fld id="{47139A41-7A76-1D40-B3BE-29B670EC38FE}" type="slidenum">
              <a:rPr lang="en-US" smtClean="0"/>
              <a:t>74</a:t>
            </a:fld>
            <a:endParaRPr lang="en-US"/>
          </a:p>
        </p:txBody>
      </p:sp>
    </p:spTree>
    <p:extLst>
      <p:ext uri="{BB962C8B-B14F-4D97-AF65-F5344CB8AC3E}">
        <p14:creationId xmlns:p14="http://schemas.microsoft.com/office/powerpoint/2010/main" val="42408376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GenASM has low area and power overheads.</a:t>
            </a:r>
          </a:p>
        </p:txBody>
      </p:sp>
      <p:sp>
        <p:nvSpPr>
          <p:cNvPr id="4" name="Slide Number Placeholder 3"/>
          <p:cNvSpPr>
            <a:spLocks noGrp="1"/>
          </p:cNvSpPr>
          <p:nvPr>
            <p:ph type="sldNum" sz="quarter" idx="5"/>
          </p:nvPr>
        </p:nvSpPr>
        <p:spPr/>
        <p:txBody>
          <a:bodyPr/>
          <a:lstStyle/>
          <a:p>
            <a:fld id="{47139A41-7A76-1D40-B3BE-29B670EC38FE}" type="slidenum">
              <a:rPr lang="en-US" smtClean="0"/>
              <a:t>75</a:t>
            </a:fld>
            <a:endParaRPr lang="en-US"/>
          </a:p>
        </p:txBody>
      </p:sp>
    </p:spTree>
    <p:extLst>
      <p:ext uri="{BB962C8B-B14F-4D97-AF65-F5344CB8AC3E}">
        <p14:creationId xmlns:p14="http://schemas.microsoft.com/office/powerpoint/2010/main" val="2263013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results for the first use case: read alignment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76</a:t>
            </a:fld>
            <a:endParaRPr lang="en-US"/>
          </a:p>
        </p:txBody>
      </p:sp>
    </p:spTree>
    <p:extLst>
      <p:ext uri="{BB962C8B-B14F-4D97-AF65-F5344CB8AC3E}">
        <p14:creationId xmlns:p14="http://schemas.microsoft.com/office/powerpoint/2010/main" val="2416160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 mapping can be seen as a four-step process (i.e., </a:t>
            </a:r>
            <a:r>
              <a:rPr lang="en-US" sz="1200" i="1" kern="1200" dirty="0">
                <a:solidFill>
                  <a:schemeClr val="tx1"/>
                </a:solidFill>
                <a:effectLst/>
                <a:latin typeface="+mn-lt"/>
                <a:ea typeface="+mn-ea"/>
                <a:cs typeface="+mn-cs"/>
              </a:rPr>
              <a:t>seed-and-extend</a:t>
            </a:r>
            <a:r>
              <a:rPr lang="en-US" sz="1200" kern="1200" dirty="0">
                <a:solidFill>
                  <a:schemeClr val="tx1"/>
                </a:solidFill>
                <a:effectLst/>
                <a:latin typeface="+mn-lt"/>
                <a:ea typeface="+mn-ea"/>
                <a:cs typeface="+mn-cs"/>
              </a:rPr>
              <a:t>). I won’t be able to go into the details but in indexing, we generate a hash-table based index. In seeding, we query this index to find the candidate mapping locations. Then in the optional pre-alignment filtering step we filter out the dissimilar sequences. And finally, in alignment step, we determine the best location of the query read and perform traceback to find the optimal alignment.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read mapping, we start with a linear sequence of a single reference genome. However, this linear representation of the reference genome results with ignoring the variations that exist in a population (i.e., genetic diversity) and introducing biases for the downstream analysis. To address these limitations, recently, graph-based representations of the genomes (i.e., </a:t>
            </a:r>
            <a:r>
              <a:rPr lang="en-US" sz="1200" i="1" kern="1200" dirty="0">
                <a:solidFill>
                  <a:schemeClr val="tx1"/>
                </a:solidFill>
                <a:effectLst/>
                <a:latin typeface="+mn-lt"/>
                <a:ea typeface="+mn-ea"/>
                <a:cs typeface="+mn-cs"/>
              </a:rPr>
              <a:t>genome graphs</a:t>
            </a:r>
            <a:r>
              <a:rPr lang="en-US" sz="1200" kern="1200" dirty="0">
                <a:solidFill>
                  <a:schemeClr val="tx1"/>
                </a:solidFill>
                <a:effectLst/>
                <a:latin typeface="+mn-lt"/>
                <a:ea typeface="+mn-ea"/>
                <a:cs typeface="+mn-cs"/>
              </a:rPr>
              <a:t>) have gained attention.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a:t>
            </a:fld>
            <a:endParaRPr lang="en-US"/>
          </a:p>
        </p:txBody>
      </p:sp>
    </p:spTree>
    <p:extLst>
      <p:ext uri="{BB962C8B-B14F-4D97-AF65-F5344CB8AC3E}">
        <p14:creationId xmlns:p14="http://schemas.microsoft.com/office/powerpoint/2010/main" val="3235914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As software baselines, we compare GenASM with BWA-MEM (which is shown with red bars) and Minimap2 (which is shown with purple bars). Both are commonly used, state-of-the-art read mappers. </a:t>
            </a:r>
          </a:p>
          <a:p>
            <a:r>
              <a:rPr lang="en-US" dirty="0"/>
              <a:t>[CLICK] </a:t>
            </a:r>
            <a:r>
              <a:rPr lang="en-US" b="0" dirty="0"/>
              <a:t>We find that </a:t>
            </a:r>
            <a:r>
              <a:rPr lang="en-US" sz="2800" b="0" dirty="0">
                <a:solidFill>
                  <a:schemeClr val="tx1"/>
                </a:solidFill>
                <a:latin typeface="Corbel" panose="020B0503020204020204" pitchFamily="34" charset="0"/>
              </a:rPr>
              <a:t>GenASM </a:t>
            </a:r>
            <a:r>
              <a:rPr lang="en-US" sz="2800" b="0" dirty="0">
                <a:solidFill>
                  <a:srgbClr val="7030A0"/>
                </a:solidFill>
                <a:latin typeface="Corbel" panose="020B0503020204020204" pitchFamily="34" charset="0"/>
              </a:rPr>
              <a:t>achieves [CLICK] </a:t>
            </a:r>
            <a:r>
              <a:rPr lang="en-US" sz="2800" b="0" dirty="0">
                <a:solidFill>
                  <a:srgbClr val="7030A0"/>
                </a:solidFill>
                <a:latin typeface="Calibri" panose="020F0502020204030204" pitchFamily="34" charset="0"/>
                <a:cs typeface="Calibri" panose="020F0502020204030204" pitchFamily="34" charset="0"/>
              </a:rPr>
              <a:t>six hundred and forty eight times 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BWA-MEM </a:t>
            </a:r>
            <a:r>
              <a:rPr lang="en-US" sz="2800" b="0" dirty="0">
                <a:solidFill>
                  <a:srgbClr val="7030A0"/>
                </a:solidFill>
                <a:latin typeface="Calibri" panose="020F0502020204030204" pitchFamily="34" charset="0"/>
                <a:cs typeface="Calibri" panose="020F0502020204030204" pitchFamily="34" charset="0"/>
              </a:rPr>
              <a:t>and [CLICK] a  hundred and sixteen times </a:t>
            </a:r>
            <a:r>
              <a:rPr lang="en-US" sz="2800" b="0" dirty="0">
                <a:solidFill>
                  <a:srgbClr val="7030A0"/>
                </a:solidFill>
                <a:latin typeface="Corbel" panose="020B0503020204020204" pitchFamily="34" charset="0"/>
              </a:rPr>
              <a:t>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Minimap</a:t>
            </a:r>
            <a:r>
              <a:rPr lang="en-US" sz="2800" b="0" dirty="0">
                <a:solidFill>
                  <a:schemeClr val="tx1"/>
                </a:solidFill>
                <a:latin typeface="Calibri" panose="020F0502020204030204" pitchFamily="34" charset="0"/>
                <a:cs typeface="Calibri" panose="020F0502020204030204" pitchFamily="34" charset="0"/>
              </a:rPr>
              <a:t>2 (SW)</a:t>
            </a:r>
            <a:r>
              <a:rPr lang="en-US" sz="2800" b="0" dirty="0">
                <a:solidFill>
                  <a:schemeClr val="tx1"/>
                </a:solidFill>
                <a:latin typeface="Corbel" panose="020B0503020204020204" pitchFamily="34" charset="0"/>
              </a:rPr>
              <a:t>, [CLICK] while </a:t>
            </a:r>
            <a:r>
              <a:rPr lang="en-US" sz="2800" b="0" dirty="0">
                <a:solidFill>
                  <a:srgbClr val="7030A0"/>
                </a:solidFill>
                <a:latin typeface="Corbel" panose="020B0503020204020204" pitchFamily="34" charset="0"/>
              </a:rPr>
              <a:t>reducing power consumption by </a:t>
            </a:r>
            <a:r>
              <a:rPr lang="en-US" sz="2800" b="0" dirty="0">
                <a:solidFill>
                  <a:srgbClr val="7030A0"/>
                </a:solidFill>
                <a:latin typeface="Calibri" panose="020F0502020204030204" pitchFamily="34" charset="0"/>
                <a:cs typeface="Calibri" panose="020F0502020204030204" pitchFamily="34" charset="0"/>
              </a:rPr>
              <a:t>thirty four times and thirty seven times.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77</a:t>
            </a:fld>
            <a:endParaRPr lang="en-US"/>
          </a:p>
        </p:txBody>
      </p:sp>
    </p:spTree>
    <p:extLst>
      <p:ext uri="{BB962C8B-B14F-4D97-AF65-F5344CB8AC3E}">
        <p14:creationId xmlns:p14="http://schemas.microsoft.com/office/powerpoint/2010/main" val="33633714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1" algn="l">
              <a:lnSpc>
                <a:spcPct val="110000"/>
              </a:lnSpc>
            </a:pPr>
            <a:r>
              <a:rPr lang="en-US" sz="1200" kern="1200" dirty="0">
                <a:solidFill>
                  <a:schemeClr val="tx1"/>
                </a:solidFill>
                <a:effectLst/>
                <a:latin typeface="+mn-lt"/>
                <a:ea typeface="+mn-ea"/>
                <a:cs typeface="+mn-cs"/>
              </a:rPr>
              <a:t>[CLICK] </a:t>
            </a:r>
            <a:r>
              <a:rPr lang="en-US" b="0" dirty="0"/>
              <a:t>Compared to GACT of Darwin, which is a state-of-the-art long read alignment accelerator, </a:t>
            </a:r>
            <a:r>
              <a:rPr lang="en-US" sz="1200" kern="1200" dirty="0">
                <a:solidFill>
                  <a:schemeClr val="tx1"/>
                </a:solidFill>
                <a:effectLst/>
                <a:latin typeface="+mn-lt"/>
                <a:ea typeface="+mn-ea"/>
                <a:cs typeface="+mn-cs"/>
              </a:rPr>
              <a:t>[CLICK] </a:t>
            </a:r>
            <a:r>
              <a:rPr lang="en-US" b="0" dirty="0"/>
              <a:t>GenASM provides </a:t>
            </a:r>
            <a:r>
              <a:rPr lang="en-US" sz="2800" b="0" dirty="0">
                <a:solidFill>
                  <a:srgbClr val="7030A0"/>
                </a:solidFill>
                <a:latin typeface="Calibri" panose="020F0502020204030204" pitchFamily="34" charset="0"/>
              </a:rPr>
              <a:t>3.9 times better throughput</a:t>
            </a:r>
            <a:r>
              <a:rPr lang="en-US" sz="2800" b="0" dirty="0">
                <a:solidFill>
                  <a:schemeClr val="tx1"/>
                </a:solidFill>
                <a:latin typeface="Calibri" panose="020F0502020204030204" pitchFamily="34" charset="0"/>
              </a:rPr>
              <a:t>, </a:t>
            </a:r>
            <a:r>
              <a:rPr lang="en-US" sz="2800" kern="1200" dirty="0">
                <a:solidFill>
                  <a:schemeClr val="tx1"/>
                </a:solidFill>
                <a:effectLst/>
                <a:latin typeface="+mn-lt"/>
                <a:ea typeface="+mn-ea"/>
                <a:cs typeface="+mn-cs"/>
              </a:rPr>
              <a:t>[CLICK] </a:t>
            </a:r>
            <a:r>
              <a:rPr lang="en-US" sz="2800" b="0" dirty="0">
                <a:solidFill>
                  <a:srgbClr val="7030A0"/>
                </a:solidFill>
                <a:latin typeface="Corbel" panose="020B0503020204020204" pitchFamily="34" charset="0"/>
              </a:rPr>
              <a:t>6.6 times better throughput per unit area</a:t>
            </a:r>
            <a:r>
              <a:rPr lang="en-US" sz="2800" b="0" dirty="0">
                <a:solidFill>
                  <a:schemeClr val="tx1"/>
                </a:solidFill>
                <a:latin typeface="Corbel" panose="020B0503020204020204" pitchFamily="34" charset="0"/>
              </a:rPr>
              <a:t>, and </a:t>
            </a:r>
            <a:r>
              <a:rPr lang="en-US" sz="2800" b="0" dirty="0">
                <a:solidFill>
                  <a:srgbClr val="7030A0"/>
                </a:solidFill>
                <a:latin typeface="Calibri" panose="020F0502020204030204" pitchFamily="34" charset="0"/>
                <a:cs typeface="Calibri" panose="020F0502020204030204" pitchFamily="34" charset="0"/>
              </a:rPr>
              <a:t>10.5 times better</a:t>
            </a:r>
            <a:r>
              <a:rPr lang="en-US" sz="2800" b="0" dirty="0">
                <a:solidFill>
                  <a:srgbClr val="7030A0"/>
                </a:solidFill>
                <a:latin typeface="Corbel" panose="020B0503020204020204" pitchFamily="34" charset="0"/>
              </a:rPr>
              <a:t> throughput per unit power</a:t>
            </a:r>
            <a:r>
              <a:rPr lang="en-US" sz="2800" b="0" dirty="0">
                <a:solidFill>
                  <a:schemeClr val="tx1"/>
                </a:solidFill>
                <a:latin typeface="Corbel" panose="020B0503020204020204" pitchFamily="34" charset="0"/>
              </a:rPr>
              <a:t>.</a:t>
            </a:r>
          </a:p>
          <a:p>
            <a:pPr algn="l"/>
            <a:endParaRPr lang="en-US" b="0" dirty="0"/>
          </a:p>
        </p:txBody>
      </p:sp>
      <p:sp>
        <p:nvSpPr>
          <p:cNvPr id="4" name="Slide Number Placeholder 3"/>
          <p:cNvSpPr>
            <a:spLocks noGrp="1"/>
          </p:cNvSpPr>
          <p:nvPr>
            <p:ph type="sldNum" sz="quarter" idx="5"/>
          </p:nvPr>
        </p:nvSpPr>
        <p:spPr/>
        <p:txBody>
          <a:bodyPr/>
          <a:lstStyle/>
          <a:p>
            <a:fld id="{47139A41-7A76-1D40-B3BE-29B670EC38FE}" type="slidenum">
              <a:rPr lang="en-US" smtClean="0"/>
              <a:t>78</a:t>
            </a:fld>
            <a:endParaRPr lang="en-US"/>
          </a:p>
        </p:txBody>
      </p:sp>
    </p:spTree>
    <p:extLst>
      <p:ext uri="{BB962C8B-B14F-4D97-AF65-F5344CB8AC3E}">
        <p14:creationId xmlns:p14="http://schemas.microsoft.com/office/powerpoint/2010/main" val="3987898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short reads, compared to same SW baselines, </a:t>
            </a:r>
            <a:r>
              <a:rPr lang="en-US" sz="1200" kern="1200" dirty="0">
                <a:solidFill>
                  <a:schemeClr val="tx1"/>
                </a:solidFill>
                <a:effectLst/>
                <a:latin typeface="+mn-lt"/>
                <a:ea typeface="+mn-ea"/>
                <a:cs typeface="+mn-cs"/>
              </a:rPr>
              <a:t>[CLICK] [CLICK] [CLICK] </a:t>
            </a:r>
            <a:r>
              <a:rPr lang="en-US" dirty="0"/>
              <a:t>GenASM provides significant speedup and reduction in power consumption, similar to long reads.</a:t>
            </a:r>
          </a:p>
          <a:p>
            <a:endParaRPr lang="en-US" dirty="0"/>
          </a:p>
          <a:p>
            <a:r>
              <a:rPr lang="en-US" sz="1200" kern="1200" dirty="0">
                <a:solidFill>
                  <a:schemeClr val="tx1"/>
                </a:solidFill>
                <a:effectLst/>
                <a:latin typeface="+mn-lt"/>
                <a:ea typeface="+mn-ea"/>
                <a:cs typeface="+mn-cs"/>
              </a:rPr>
              <a:t>[CLICK] </a:t>
            </a:r>
            <a:r>
              <a:rPr lang="en-US" b="0" dirty="0"/>
              <a:t>Compared to </a:t>
            </a:r>
            <a:r>
              <a:rPr lang="en-US" b="0" dirty="0" err="1"/>
              <a:t>SillaX</a:t>
            </a:r>
            <a:r>
              <a:rPr lang="en-US" b="0" dirty="0"/>
              <a:t> of </a:t>
            </a:r>
            <a:r>
              <a:rPr lang="en-US" b="0" dirty="0" err="1"/>
              <a:t>GenAx</a:t>
            </a:r>
            <a:r>
              <a:rPr lang="en-US" b="0" dirty="0"/>
              <a:t>, which is a state-of-the-art short read alignment accelerator, GenASM provides </a:t>
            </a:r>
            <a:r>
              <a:rPr lang="en-US" sz="1200" b="0" dirty="0">
                <a:solidFill>
                  <a:srgbClr val="7030A0"/>
                </a:solidFill>
                <a:latin typeface="Calibri" panose="020F0502020204030204" pitchFamily="34" charset="0"/>
              </a:rPr>
              <a:t>1.9 times better throughput</a:t>
            </a:r>
            <a:r>
              <a:rPr lang="en-US" sz="1200" b="0" dirty="0">
                <a:solidFill>
                  <a:schemeClr val="tx1"/>
                </a:solidFill>
                <a:latin typeface="Calibri" panose="020F0502020204030204" pitchFamily="34" charset="0"/>
              </a:rPr>
              <a:t>, while using </a:t>
            </a:r>
            <a:r>
              <a:rPr lang="en-US" sz="1200" b="0" dirty="0">
                <a:solidFill>
                  <a:srgbClr val="7030A0"/>
                </a:solidFill>
                <a:latin typeface="Calibri" panose="020F0502020204030204" pitchFamily="34" charset="0"/>
              </a:rPr>
              <a:t>63% less logic area</a:t>
            </a:r>
            <a:r>
              <a:rPr lang="en-US" sz="1200" b="0" dirty="0">
                <a:solidFill>
                  <a:srgbClr val="7030A0"/>
                </a:solidFill>
                <a:latin typeface="Corbel" panose="020B0503020204020204" pitchFamily="34" charset="0"/>
              </a:rPr>
              <a:t> </a:t>
            </a:r>
            <a:r>
              <a:rPr lang="en-US" sz="1200" b="0" dirty="0">
                <a:solidFill>
                  <a:schemeClr val="tx1"/>
                </a:solidFill>
                <a:latin typeface="Corbel" panose="020B0503020204020204" pitchFamily="34" charset="0"/>
              </a:rPr>
              <a:t>and </a:t>
            </a:r>
            <a:r>
              <a:rPr lang="en-US" sz="1200" b="0" dirty="0">
                <a:solidFill>
                  <a:srgbClr val="7030A0"/>
                </a:solidFill>
                <a:latin typeface="Calibri" panose="020F0502020204030204" pitchFamily="34" charset="0"/>
              </a:rPr>
              <a:t>82% less logic power.</a:t>
            </a:r>
            <a:endParaRPr lang="en-US" b="0" dirty="0"/>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79</a:t>
            </a:fld>
            <a:endParaRPr lang="en-US"/>
          </a:p>
        </p:txBody>
      </p:sp>
    </p:spTree>
    <p:extLst>
      <p:ext uri="{BB962C8B-B14F-4D97-AF65-F5344CB8AC3E}">
        <p14:creationId xmlns:p14="http://schemas.microsoft.com/office/powerpoint/2010/main" val="939299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briefly look at our results for our second use case: pre-alignment filtering</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80</a:t>
            </a:fld>
            <a:endParaRPr lang="en-US"/>
          </a:p>
        </p:txBody>
      </p:sp>
    </p:spTree>
    <p:extLst>
      <p:ext uri="{BB962C8B-B14F-4D97-AF65-F5344CB8AC3E}">
        <p14:creationId xmlns:p14="http://schemas.microsoft.com/office/powerpoint/2010/main" val="23231081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Here is the key takeaway: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Shouji, which is a state-of-the-art FPGA-based filter, GenASM is more efficient in terms of both speed and power consumption, while significantly improving the accuracy of pre-alignment filtering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81</a:t>
            </a:fld>
            <a:endParaRPr lang="en-US"/>
          </a:p>
        </p:txBody>
      </p:sp>
    </p:spTree>
    <p:extLst>
      <p:ext uri="{BB962C8B-B14F-4D97-AF65-F5344CB8AC3E}">
        <p14:creationId xmlns:p14="http://schemas.microsoft.com/office/powerpoint/2010/main" val="5784028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let’s briefly look at our results for the third use case: edit distance calculation</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82</a:t>
            </a:fld>
            <a:endParaRPr lang="en-US"/>
          </a:p>
        </p:txBody>
      </p:sp>
    </p:spTree>
    <p:extLst>
      <p:ext uri="{BB962C8B-B14F-4D97-AF65-F5344CB8AC3E}">
        <p14:creationId xmlns:p14="http://schemas.microsoft.com/office/powerpoint/2010/main" val="666464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the key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Compared to the SW baseline, Edlib, GenASM provides 2 to 4 orders of magnitude speedup, while reducing power consumption by 2 orders of magnitude.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compared to the HW baseline, ASAP, GenASM </a:t>
            </a:r>
            <a:r>
              <a:rPr lang="en-US" dirty="0">
                <a:solidFill>
                  <a:schemeClr val="tx1"/>
                </a:solidFill>
              </a:rPr>
              <a:t>provides 9.3 to 400 times speedup, while consuming 67 times less power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83</a:t>
            </a:fld>
            <a:endParaRPr lang="en-US"/>
          </a:p>
        </p:txBody>
      </p:sp>
    </p:spTree>
    <p:extLst>
      <p:ext uri="{BB962C8B-B14F-4D97-AF65-F5344CB8AC3E}">
        <p14:creationId xmlns:p14="http://schemas.microsoft.com/office/powerpoint/2010/main" val="3974859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summarize GenASM, here is the list of additional details that you can find in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84</a:t>
            </a:fld>
            <a:endParaRPr lang="en-US"/>
          </a:p>
        </p:txBody>
      </p:sp>
    </p:spTree>
    <p:extLst>
      <p:ext uri="{BB962C8B-B14F-4D97-AF65-F5344CB8AC3E}">
        <p14:creationId xmlns:p14="http://schemas.microsoft.com/office/powerpoint/2010/main" val="12308240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[CLICK] To summarize, in this work, we focus on approximate string matching because it is one of the main bottlenecks of genome sequence analysis.</a:t>
            </a:r>
          </a:p>
          <a:p>
            <a:br>
              <a:rPr lang="en-US" b="0" dirty="0"/>
            </a:br>
            <a:r>
              <a:rPr lang="en-US" b="0" dirty="0"/>
              <a:t>[CLICK] We propose GenASM, </a:t>
            </a:r>
            <a:r>
              <a:rPr lang="en-US" sz="1200" dirty="0">
                <a:solidFill>
                  <a:schemeClr val="tx1"/>
                </a:solidFill>
              </a:rPr>
              <a:t>an </a:t>
            </a:r>
            <a:r>
              <a:rPr lang="en-US" sz="1200" dirty="0">
                <a:solidFill>
                  <a:srgbClr val="00B050"/>
                </a:solidFill>
              </a:rPr>
              <a:t>approximate string matching (ASM) acceleration framework</a:t>
            </a:r>
            <a:r>
              <a:rPr lang="en-US" sz="1200" dirty="0">
                <a:solidFill>
                  <a:srgbClr val="1F8DD3"/>
                </a:solidFill>
              </a:rPr>
              <a:t> </a:t>
            </a:r>
            <a:r>
              <a:rPr lang="en-US" sz="1200" dirty="0">
                <a:solidFill>
                  <a:schemeClr val="tx1"/>
                </a:solidFill>
              </a:rPr>
              <a:t>to accelerate </a:t>
            </a:r>
            <a:r>
              <a:rPr lang="en-US" sz="1200" dirty="0">
                <a:solidFill>
                  <a:srgbClr val="00B050"/>
                </a:solidFill>
              </a:rPr>
              <a:t>multiple steps of genome sequence analysis</a:t>
            </a:r>
            <a:endParaRPr lang="en-US" b="0" dirty="0"/>
          </a:p>
          <a:p>
            <a:r>
              <a:rPr lang="en-US" b="0" dirty="0"/>
              <a:t>[CLICK] GenASM is the first work that enhances and </a:t>
            </a:r>
            <a:r>
              <a:rPr lang="en-US" sz="1200" dirty="0">
                <a:solidFill>
                  <a:schemeClr val="tx1"/>
                </a:solidFill>
              </a:rPr>
              <a:t>accelerates Bitap for ASM with genomic sequences</a:t>
            </a:r>
          </a:p>
          <a:p>
            <a:endParaRPr lang="en-US" b="0" dirty="0"/>
          </a:p>
          <a:p>
            <a:r>
              <a:rPr lang="en-US" b="0" dirty="0"/>
              <a:t>[CLICK] In GenASM, we co-design </a:t>
            </a:r>
            <a:r>
              <a:rPr lang="en-US" sz="1200" dirty="0">
                <a:solidFill>
                  <a:schemeClr val="tx1"/>
                </a:solidFill>
              </a:rPr>
              <a:t>our modified </a:t>
            </a:r>
            <a:r>
              <a:rPr lang="en-US" sz="1200" dirty="0">
                <a:solidFill>
                  <a:srgbClr val="1F8DD3"/>
                </a:solidFill>
              </a:rPr>
              <a:t>scalable</a:t>
            </a:r>
            <a:r>
              <a:rPr lang="en-US" sz="1200" dirty="0"/>
              <a:t> </a:t>
            </a:r>
            <a:r>
              <a:rPr lang="en-US" sz="1200" dirty="0">
                <a:solidFill>
                  <a:schemeClr val="tx1"/>
                </a:solidFill>
              </a:rPr>
              <a:t>and</a:t>
            </a:r>
            <a:r>
              <a:rPr lang="en-US" sz="1200" dirty="0"/>
              <a:t> </a:t>
            </a:r>
            <a:r>
              <a:rPr lang="en-US" sz="1200" dirty="0">
                <a:solidFill>
                  <a:srgbClr val="1F8DD3"/>
                </a:solidFill>
              </a:rPr>
              <a:t>memory-efficient</a:t>
            </a:r>
            <a:r>
              <a:rPr lang="en-US" sz="1200" dirty="0"/>
              <a:t> </a:t>
            </a:r>
            <a:r>
              <a:rPr lang="en-US" sz="1200" dirty="0">
                <a:solidFill>
                  <a:schemeClr val="tx1"/>
                </a:solidFill>
              </a:rPr>
              <a:t>algorithms with </a:t>
            </a:r>
            <a:r>
              <a:rPr lang="en-US" sz="1200" dirty="0">
                <a:solidFill>
                  <a:srgbClr val="1F8DD3"/>
                </a:solidFill>
              </a:rPr>
              <a:t>low-power</a:t>
            </a:r>
            <a:r>
              <a:rPr lang="en-US" sz="1200" dirty="0"/>
              <a:t> </a:t>
            </a:r>
            <a:r>
              <a:rPr lang="en-US" sz="1200" dirty="0">
                <a:solidFill>
                  <a:schemeClr val="tx1"/>
                </a:solidFill>
              </a:rPr>
              <a:t>and</a:t>
            </a:r>
            <a:r>
              <a:rPr lang="en-US" sz="1200" dirty="0"/>
              <a:t> </a:t>
            </a:r>
            <a:r>
              <a:rPr lang="en-US" sz="1200" dirty="0">
                <a:solidFill>
                  <a:srgbClr val="1F8DD3"/>
                </a:solidFill>
              </a:rPr>
              <a:t>area-efficient</a:t>
            </a:r>
            <a:r>
              <a:rPr lang="en-US" sz="1200" dirty="0"/>
              <a:t> </a:t>
            </a:r>
            <a:r>
              <a:rPr lang="en-US" sz="1200" dirty="0">
                <a:solidFill>
                  <a:schemeClr val="tx1"/>
                </a:solidFill>
              </a:rPr>
              <a:t>hardware accelerators</a:t>
            </a:r>
          </a:p>
          <a:p>
            <a:endParaRPr lang="en-US" b="0" dirty="0"/>
          </a:p>
          <a:p>
            <a:r>
              <a:rPr lang="en-US" b="0" dirty="0"/>
              <a:t>[CLICK] We evaluate </a:t>
            </a:r>
            <a:r>
              <a:rPr lang="en-US" sz="1200" dirty="0">
                <a:solidFill>
                  <a:srgbClr val="1F8DD3"/>
                </a:solidFill>
              </a:rPr>
              <a:t>three different use cases</a:t>
            </a:r>
            <a:r>
              <a:rPr lang="en-US" sz="1200" b="0" dirty="0">
                <a:solidFill>
                  <a:srgbClr val="1F8DD3"/>
                </a:solidFill>
              </a:rPr>
              <a:t> and </a:t>
            </a:r>
          </a:p>
          <a:p>
            <a:r>
              <a:rPr lang="en-US" sz="1200" b="0" dirty="0">
                <a:solidFill>
                  <a:srgbClr val="1F8DD3"/>
                </a:solidFill>
              </a:rPr>
              <a:t>[CLICK] </a:t>
            </a:r>
            <a:r>
              <a:rPr lang="en-US" b="0" dirty="0"/>
              <a:t>we show that </a:t>
            </a:r>
            <a:r>
              <a:rPr lang="en-US" sz="1200" dirty="0">
                <a:solidFill>
                  <a:schemeClr val="tx1"/>
                </a:solidFill>
              </a:rPr>
              <a:t>GenASM is </a:t>
            </a:r>
            <a:r>
              <a:rPr lang="en-US" sz="1200" dirty="0">
                <a:solidFill>
                  <a:srgbClr val="FE6200"/>
                </a:solidFill>
              </a:rPr>
              <a:t>significantly more efficient for all the three use cases </a:t>
            </a:r>
            <a:r>
              <a:rPr lang="en-US" sz="1200" dirty="0">
                <a:solidFill>
                  <a:schemeClr val="tx1"/>
                </a:solidFill>
              </a:rPr>
              <a:t>(in terms of </a:t>
            </a:r>
            <a:r>
              <a:rPr lang="en-US" sz="1200" dirty="0">
                <a:solidFill>
                  <a:srgbClr val="FE6200"/>
                </a:solidFill>
              </a:rPr>
              <a:t>throughput</a:t>
            </a:r>
            <a:r>
              <a:rPr lang="en-US" sz="1200" dirty="0">
                <a:solidFill>
                  <a:srgbClr val="0070C0"/>
                </a:solidFill>
              </a:rPr>
              <a:t> </a:t>
            </a:r>
            <a:r>
              <a:rPr lang="en-US" sz="1200" dirty="0">
                <a:solidFill>
                  <a:schemeClr val="tx1"/>
                </a:solidFill>
              </a:rPr>
              <a:t>and</a:t>
            </a:r>
            <a:r>
              <a:rPr lang="en-US" sz="1200" dirty="0"/>
              <a:t> </a:t>
            </a:r>
            <a:r>
              <a:rPr lang="en-US" sz="1200" dirty="0">
                <a:solidFill>
                  <a:srgbClr val="FE6200"/>
                </a:solidFill>
              </a:rPr>
              <a:t>throughput per unit power</a:t>
            </a:r>
            <a:r>
              <a:rPr lang="en-US" sz="1200" dirty="0"/>
              <a:t>) </a:t>
            </a:r>
            <a:r>
              <a:rPr lang="en-US" sz="1200" dirty="0">
                <a:solidFill>
                  <a:schemeClr val="tx1"/>
                </a:solidFill>
              </a:rPr>
              <a:t>than state-of-the-art software and hardware baselines</a:t>
            </a:r>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85</a:t>
            </a:fld>
            <a:endParaRPr lang="en-US"/>
          </a:p>
        </p:txBody>
      </p:sp>
    </p:spTree>
    <p:extLst>
      <p:ext uri="{BB962C8B-B14F-4D97-AF65-F5344CB8AC3E}">
        <p14:creationId xmlns:p14="http://schemas.microsoft.com/office/powerpoint/2010/main" val="1429358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86</a:t>
            </a:fld>
            <a:endParaRPr lang="en-US"/>
          </a:p>
        </p:txBody>
      </p:sp>
    </p:spTree>
    <p:extLst>
      <p:ext uri="{BB962C8B-B14F-4D97-AF65-F5344CB8AC3E}">
        <p14:creationId xmlns:p14="http://schemas.microsoft.com/office/powerpoint/2010/main" val="304185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Genome graphs include …</a:t>
            </a:r>
            <a:endParaRPr dirty="0"/>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03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73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lang="en-US" dirty="0">
                <a:latin typeface="Corbel" panose="020B0503020204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822961" y="6459786"/>
            <a:ext cx="1854203" cy="365125"/>
          </a:xfrm>
          <a:prstGeom prst="rect">
            <a:avLst/>
          </a:prstGeom>
        </p:spPr>
        <p:txBody>
          <a:bodyPr/>
          <a:lstStyle>
            <a:lvl1pPr>
              <a:defRPr>
                <a:latin typeface="Corbel" panose="020B0503020204020204" pitchFamily="34" charset="0"/>
              </a:defRPr>
            </a:lvl1p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lvl1pPr>
              <a:defRPr>
                <a:latin typeface="Corbel" panose="020B0503020204020204" pitchFamily="34" charset="0"/>
              </a:defRPr>
            </a:lvl1pPr>
          </a:lstStyle>
          <a:p>
            <a:fld id="{CD91F3D4-A4DB-CE42-BA95-FABA56D31263}" type="slidenum">
              <a:rPr lang="en-US" smtClean="0"/>
              <a:pPr/>
              <a:t>‹#›</a:t>
            </a:fld>
            <a:endParaRPr lang="en-US"/>
          </a:p>
        </p:txBody>
      </p:sp>
    </p:spTree>
    <p:extLst>
      <p:ext uri="{BB962C8B-B14F-4D97-AF65-F5344CB8AC3E}">
        <p14:creationId xmlns:p14="http://schemas.microsoft.com/office/powerpoint/2010/main" val="254431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29861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21760"/>
          </a:xfrm>
          <a:prstGeom prst="rect">
            <a:avLst/>
          </a:prstGeom>
        </p:spPr>
        <p:txBody>
          <a:bodyPr/>
          <a:lstStyle/>
          <a:p>
            <a:r>
              <a:rPr lang="en-US"/>
              <a:t>Click to edit Master title style</a:t>
            </a:r>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705555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8471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366963" y="257434"/>
            <a:ext cx="8410073" cy="753467"/>
          </a:xfrm>
          <a:prstGeom prst="rect">
            <a:avLst/>
          </a:prstGeom>
        </p:spPr>
        <p:txBody>
          <a:bodyPr/>
          <a:lstStyle>
            <a:lvl1pPr>
              <a:defRPr>
                <a:solidFill>
                  <a:srgbClr val="0070C0"/>
                </a:solidFill>
                <a:latin typeface="Corbel" panose="020B0503020204020204" pitchFamily="34" charset="0"/>
              </a:defRPr>
            </a:lvl1pPr>
          </a:lstStyle>
          <a:p>
            <a:r>
              <a:rPr lang="en-US"/>
              <a:t>Click to edit Master title style</a:t>
            </a:r>
          </a:p>
        </p:txBody>
      </p:sp>
      <p:sp>
        <p:nvSpPr>
          <p:cNvPr id="15" name="Text Placeholder 2"/>
          <p:cNvSpPr>
            <a:spLocks noGrp="1"/>
          </p:cNvSpPr>
          <p:nvPr>
            <p:ph idx="1"/>
          </p:nvPr>
        </p:nvSpPr>
        <p:spPr>
          <a:xfrm>
            <a:off x="366963" y="1153551"/>
            <a:ext cx="8410073" cy="5275384"/>
          </a:xfrm>
          <a:prstGeom prst="rect">
            <a:avLst/>
          </a:prstGeom>
        </p:spPr>
        <p:txBody>
          <a:bodyPr vert="horz" lIns="0" tIns="45720" rIns="0" bIns="45720" rtlCol="0">
            <a:normAutofit/>
          </a:bodyPr>
          <a:lstStyle>
            <a:lvl1pPr marL="454025" indent="-274638">
              <a:buSzPct val="90000"/>
              <a:buFont typeface="Wingdings" pitchFamily="2" charset="2"/>
              <a:buChar char="q"/>
              <a:tabLst/>
              <a:defRPr>
                <a:latin typeface="Corbel" panose="020B0503020204020204" pitchFamily="34" charset="0"/>
              </a:defRPr>
            </a:lvl1pPr>
            <a:lvl2pPr marL="717550" indent="-263525">
              <a:buSzPct val="90000"/>
              <a:buFont typeface="Courier New" panose="02070309020205020404" pitchFamily="49" charset="0"/>
              <a:buChar char="o"/>
              <a:tabLst/>
              <a:defRPr>
                <a:latin typeface="Corbel" panose="020B0503020204020204" pitchFamily="34" charset="0"/>
              </a:defRPr>
            </a:lvl2pPr>
            <a:lvl3pPr marL="896938" indent="-179388">
              <a:buSzPct val="90000"/>
              <a:buFont typeface="Wingdings" pitchFamily="2" charset="2"/>
              <a:buChar char="§"/>
              <a:tabLst/>
              <a:defRPr>
                <a:latin typeface="Corbel" panose="020B0503020204020204" pitchFamily="34" charset="0"/>
              </a:defRPr>
            </a:lvl3pPr>
            <a:lvl4pPr marL="454025" indent="-274638">
              <a:buFont typeface="Courier New" panose="02070309020205020404" pitchFamily="49" charset="0"/>
              <a:buChar char="o"/>
              <a:tabLst/>
              <a:defRPr>
                <a:latin typeface="Corbel" panose="020B0503020204020204" pitchFamily="34" charset="0"/>
              </a:defRPr>
            </a:lvl4pPr>
            <a:lvl5pPr marL="454025" indent="-274638">
              <a:buFont typeface="Courier New" panose="02070309020205020404" pitchFamily="49" charset="0"/>
              <a:buChar char="o"/>
              <a:tabLst/>
              <a:defRPr>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ACB0FC8C-43DD-9D48-AFAC-3990C93373E6}"/>
              </a:ext>
            </a:extLst>
          </p:cNvPr>
          <p:cNvSpPr>
            <a:spLocks noGrp="1"/>
          </p:cNvSpPr>
          <p:nvPr>
            <p:ph type="sldNum" sz="quarter" idx="10"/>
          </p:nvPr>
        </p:nvSpPr>
        <p:spPr>
          <a:xfrm>
            <a:off x="7516375" y="6592960"/>
            <a:ext cx="1260661" cy="270767"/>
          </a:xfrm>
          <a:prstGeom prst="rect">
            <a:avLst/>
          </a:prstGeom>
        </p:spPr>
        <p:txBody>
          <a:bodyPr anchor="ctr" anchorCtr="0"/>
          <a:lstStyle>
            <a:lvl1pPr algn="r">
              <a:defRPr sz="1600" b="1" i="0">
                <a:solidFill>
                  <a:srgbClr val="0070C0"/>
                </a:solidFill>
                <a:latin typeface="Calibri" panose="020F0502020204030204" pitchFamily="34" charset="0"/>
                <a:ea typeface="Linux Libertine O Semibold" panose="02000503000000000000" pitchFamily="2" charset="0"/>
                <a:cs typeface="Calibri" panose="020F0502020204030204" pitchFamily="34" charset="0"/>
              </a:defRPr>
            </a:lvl1pPr>
          </a:lstStyle>
          <a:p>
            <a:fld id="{BE67019E-6B59-9444-A8F8-0CFAB6B6981D}" type="slidenum">
              <a:rPr lang="en-US" smtClean="0"/>
              <a:pPr/>
              <a:t>‹#›</a:t>
            </a:fld>
            <a:endParaRPr lang="en-US" dirty="0"/>
          </a:p>
        </p:txBody>
      </p:sp>
      <p:sp>
        <p:nvSpPr>
          <p:cNvPr id="2" name="TextBox 1">
            <a:extLst>
              <a:ext uri="{FF2B5EF4-FFF2-40B4-BE49-F238E27FC236}">
                <a16:creationId xmlns:a16="http://schemas.microsoft.com/office/drawing/2014/main" id="{DFF6FA9D-EFD2-1C4F-A541-91C2470A455F}"/>
              </a:ext>
            </a:extLst>
          </p:cNvPr>
          <p:cNvSpPr txBox="1"/>
          <p:nvPr userDrawn="1"/>
        </p:nvSpPr>
        <p:spPr>
          <a:xfrm>
            <a:off x="366963" y="6572371"/>
            <a:ext cx="2215599" cy="338554"/>
          </a:xfrm>
          <a:prstGeom prst="rect">
            <a:avLst/>
          </a:prstGeom>
          <a:noFill/>
        </p:spPr>
        <p:txBody>
          <a:bodyPr wrap="square" rtlCol="0">
            <a:spAutoFit/>
          </a:bodyPr>
          <a:lstStyle/>
          <a:p>
            <a:pPr algn="l"/>
            <a:r>
              <a:rPr lang="en-US" sz="1600" b="1" i="0" dirty="0">
                <a:solidFill>
                  <a:srgbClr val="0070C0"/>
                </a:solidFill>
                <a:latin typeface="Corbel" panose="020B0503020204020204" pitchFamily="34" charset="0"/>
                <a:ea typeface="Linux Libertine O Semibold" panose="02000503000000000000" pitchFamily="2" charset="0"/>
                <a:cs typeface="Calibri" panose="020F0502020204030204" pitchFamily="34" charset="0"/>
              </a:rPr>
              <a:t>Damla Senol Cali</a:t>
            </a:r>
            <a:endParaRPr lang="en-US" sz="1600" b="1" i="0" dirty="0">
              <a:solidFill>
                <a:srgbClr val="0070C0"/>
              </a:solidFill>
              <a:latin typeface="Calibri" panose="020F0502020204030204" pitchFamily="34" charset="0"/>
              <a:ea typeface="Linux Libertine O Semibold" panose="02000503000000000000" pitchFamily="2" charset="0"/>
              <a:cs typeface="Calibri" panose="020F0502020204030204" pitchFamily="34" charset="0"/>
            </a:endParaRPr>
          </a:p>
        </p:txBody>
      </p:sp>
      <p:pic>
        <p:nvPicPr>
          <p:cNvPr id="8" name="Picture 7">
            <a:extLst>
              <a:ext uri="{FF2B5EF4-FFF2-40B4-BE49-F238E27FC236}">
                <a16:creationId xmlns:a16="http://schemas.microsoft.com/office/drawing/2014/main" id="{E79E2B53-383E-8940-BBFE-5EBE570A07C9}"/>
              </a:ext>
            </a:extLst>
          </p:cNvPr>
          <p:cNvPicPr>
            <a:picLocks noChangeAspect="1"/>
          </p:cNvPicPr>
          <p:nvPr userDrawn="1"/>
        </p:nvPicPr>
        <p:blipFill>
          <a:blip r:embed="rId2"/>
          <a:stretch>
            <a:fillRect/>
          </a:stretch>
        </p:blipFill>
        <p:spPr>
          <a:xfrm>
            <a:off x="8053621" y="36700"/>
            <a:ext cx="1053308" cy="311205"/>
          </a:xfrm>
          <a:prstGeom prst="rect">
            <a:avLst/>
          </a:prstGeom>
        </p:spPr>
      </p:pic>
      <p:sp>
        <p:nvSpPr>
          <p:cNvPr id="7" name="TextBox 6">
            <a:extLst>
              <a:ext uri="{FF2B5EF4-FFF2-40B4-BE49-F238E27FC236}">
                <a16:creationId xmlns:a16="http://schemas.microsoft.com/office/drawing/2014/main" id="{EFFBC7B2-C532-A04A-8E4B-26E668A53E63}"/>
              </a:ext>
            </a:extLst>
          </p:cNvPr>
          <p:cNvSpPr txBox="1"/>
          <p:nvPr userDrawn="1"/>
        </p:nvSpPr>
        <p:spPr>
          <a:xfrm>
            <a:off x="3669020" y="6572371"/>
            <a:ext cx="1805958" cy="338554"/>
          </a:xfrm>
          <a:prstGeom prst="rect">
            <a:avLst/>
          </a:prstGeom>
          <a:noFill/>
        </p:spPr>
        <p:txBody>
          <a:bodyPr wrap="square" rtlCol="0">
            <a:spAutoFit/>
          </a:bodyPr>
          <a:lstStyle/>
          <a:p>
            <a:pPr algn="ctr"/>
            <a:r>
              <a:rPr lang="en-US" sz="1600" b="1" i="0" dirty="0">
                <a:solidFill>
                  <a:srgbClr val="0070C0"/>
                </a:solidFill>
                <a:latin typeface="Corbel" panose="020B0503020204020204" pitchFamily="34" charset="0"/>
                <a:ea typeface="Linux Libertine O Semibold" panose="02000503000000000000" pitchFamily="2" charset="0"/>
                <a:cs typeface="Calibri" panose="020F0502020204030204" pitchFamily="34" charset="0"/>
              </a:rPr>
              <a:t>Task </a:t>
            </a:r>
            <a:r>
              <a:rPr lang="en-US" sz="1600" b="1" i="0" dirty="0">
                <a:solidFill>
                  <a:srgbClr val="0070C0"/>
                </a:solidFill>
                <a:latin typeface="Calibri" panose="020F0502020204030204" pitchFamily="34" charset="0"/>
                <a:ea typeface="Linux Libertine O Semibold" panose="02000503000000000000" pitchFamily="2" charset="0"/>
                <a:cs typeface="Calibri" panose="020F0502020204030204" pitchFamily="34" charset="0"/>
              </a:rPr>
              <a:t>2946.001</a:t>
            </a:r>
          </a:p>
        </p:txBody>
      </p:sp>
    </p:spTree>
    <p:extLst>
      <p:ext uri="{BB962C8B-B14F-4D97-AF65-F5344CB8AC3E}">
        <p14:creationId xmlns:p14="http://schemas.microsoft.com/office/powerpoint/2010/main" val="123617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3A3EF56B-2326-4E43-9A56-37F643A747BE}"/>
              </a:ext>
            </a:extLst>
          </p:cNvPr>
          <p:cNvSpPr/>
          <p:nvPr userDrawn="1"/>
        </p:nvSpPr>
        <p:spPr>
          <a:xfrm flipV="1">
            <a:off x="462012" y="4366260"/>
            <a:ext cx="826569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81548F38-4271-374F-8F2F-F4933C041C58}"/>
              </a:ext>
            </a:extLst>
          </p:cNvPr>
          <p:cNvSpPr/>
          <p:nvPr userDrawn="1"/>
        </p:nvSpPr>
        <p:spPr>
          <a:xfrm>
            <a:off x="0" y="6403574"/>
            <a:ext cx="9144001" cy="480184"/>
          </a:xfrm>
          <a:prstGeom prst="rect">
            <a:avLst/>
          </a:prstGeom>
          <a:solidFill>
            <a:srgbClr val="75ABD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Tree>
    <p:extLst>
      <p:ext uri="{BB962C8B-B14F-4D97-AF65-F5344CB8AC3E}">
        <p14:creationId xmlns:p14="http://schemas.microsoft.com/office/powerpoint/2010/main" val="2717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762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62862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endParaRPr lang="en-US"/>
          </a:p>
        </p:txBody>
      </p:sp>
      <p:sp>
        <p:nvSpPr>
          <p:cNvPr id="4" name="Footer Placeholder 3"/>
          <p:cNvSpPr>
            <a:spLocks noGrp="1"/>
          </p:cNvSpPr>
          <p:nvPr>
            <p:ph type="ftr" sz="quarter" idx="11"/>
          </p:nvPr>
        </p:nvSpPr>
        <p:spPr>
          <a:xfrm>
            <a:off x="2764639" y="6459786"/>
            <a:ext cx="36171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144" y="6388833"/>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24048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82407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endParaRPr lang="en-US"/>
          </a:p>
        </p:txBody>
      </p:sp>
      <p:sp>
        <p:nvSpPr>
          <p:cNvPr id="6" name="Footer Placeholder 5"/>
          <p:cNvSpPr>
            <a:spLocks noGrp="1"/>
          </p:cNvSpPr>
          <p:nvPr>
            <p:ph type="ftr" sz="quarter" idx="11"/>
          </p:nvPr>
        </p:nvSpPr>
        <p:spPr>
          <a:xfrm>
            <a:off x="3600450" y="6459786"/>
            <a:ext cx="348615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lvl1pPr>
              <a:defRPr>
                <a:solidFill>
                  <a:schemeClr val="tx2"/>
                </a:solidFill>
              </a:defRPr>
            </a:lvl1pPr>
          </a:lstStyle>
          <a:p>
            <a:fld id="{CD91F3D4-A4DB-CE42-BA95-FABA56D31263}" type="slidenum">
              <a:rPr lang="en-US" smtClean="0"/>
              <a:t>‹#›</a:t>
            </a:fld>
            <a:endParaRPr lang="en-US"/>
          </a:p>
        </p:txBody>
      </p:sp>
    </p:spTree>
    <p:extLst>
      <p:ext uri="{BB962C8B-B14F-4D97-AF65-F5344CB8AC3E}">
        <p14:creationId xmlns:p14="http://schemas.microsoft.com/office/powerpoint/2010/main" val="404571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113513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 y="6536970"/>
            <a:ext cx="9144001" cy="3704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
        <p:nvSpPr>
          <p:cNvPr id="9" name="Rectangle 8"/>
          <p:cNvSpPr/>
          <p:nvPr/>
        </p:nvSpPr>
        <p:spPr>
          <a:xfrm>
            <a:off x="366963" y="1006133"/>
            <a:ext cx="84100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66964" y="1138595"/>
            <a:ext cx="8410073" cy="531163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1">
            <a:extLst>
              <a:ext uri="{FF2B5EF4-FFF2-40B4-BE49-F238E27FC236}">
                <a16:creationId xmlns:a16="http://schemas.microsoft.com/office/drawing/2014/main" id="{9A79501A-6899-B540-BD7F-353D672C4F01}"/>
              </a:ext>
            </a:extLst>
          </p:cNvPr>
          <p:cNvSpPr>
            <a:spLocks noGrp="1"/>
          </p:cNvSpPr>
          <p:nvPr>
            <p:ph type="sldNum" sz="quarter" idx="4"/>
          </p:nvPr>
        </p:nvSpPr>
        <p:spPr>
          <a:xfrm>
            <a:off x="7516375" y="6567235"/>
            <a:ext cx="1260661" cy="270767"/>
          </a:xfrm>
          <a:prstGeom prst="rect">
            <a:avLst/>
          </a:prstGeom>
        </p:spPr>
        <p:txBody>
          <a:bodyPr anchor="ctr" anchorCtr="0"/>
          <a:lstStyle>
            <a:lvl1pPr algn="r">
              <a:defRPr sz="1600" b="1">
                <a:solidFill>
                  <a:schemeClr val="bg1"/>
                </a:solidFill>
                <a:latin typeface="Corbel" panose="020B0503020204020204" pitchFamily="34" charset="0"/>
                <a:cs typeface="Calibri" panose="020F0502020204030204" pitchFamily="34" charset="0"/>
              </a:defRPr>
            </a:lvl1pPr>
          </a:lstStyle>
          <a:p>
            <a:fld id="{BE67019E-6B59-9444-A8F8-0CFAB6B6981D}" type="slidenum">
              <a:rPr lang="en-US" smtClean="0"/>
              <a:pPr/>
              <a:t>‹#›</a:t>
            </a:fld>
            <a:endParaRPr lang="en-US" dirty="0"/>
          </a:p>
        </p:txBody>
      </p:sp>
      <p:sp>
        <p:nvSpPr>
          <p:cNvPr id="8" name="Title Placeholder 1">
            <a:extLst>
              <a:ext uri="{FF2B5EF4-FFF2-40B4-BE49-F238E27FC236}">
                <a16:creationId xmlns:a16="http://schemas.microsoft.com/office/drawing/2014/main" id="{B64D9AE9-2733-754F-86B9-8A69E05BAA3E}"/>
              </a:ext>
            </a:extLst>
          </p:cNvPr>
          <p:cNvSpPr>
            <a:spLocks noGrp="1"/>
          </p:cNvSpPr>
          <p:nvPr>
            <p:ph type="title"/>
          </p:nvPr>
        </p:nvSpPr>
        <p:spPr>
          <a:xfrm>
            <a:off x="366963" y="257434"/>
            <a:ext cx="8410073" cy="753467"/>
          </a:xfrm>
          <a:prstGeom prst="rect">
            <a:avLst/>
          </a:prstGeom>
        </p:spPr>
        <p:txBody>
          <a:bodyPr vert="horz" lIns="91440" tIns="45720" rIns="91440" bIns="45720" rtlCol="0" anchor="ctr" anchorCtr="0">
            <a:normAutofit/>
          </a:bodyPr>
          <a:lstStyle/>
          <a:p>
            <a:r>
              <a:rPr lang="en-US" dirty="0"/>
              <a:t>Click to edit Master title style</a:t>
            </a:r>
          </a:p>
        </p:txBody>
      </p:sp>
    </p:spTree>
    <p:extLst>
      <p:ext uri="{BB962C8B-B14F-4D97-AF65-F5344CB8AC3E}">
        <p14:creationId xmlns:p14="http://schemas.microsoft.com/office/powerpoint/2010/main" val="1766328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100000"/>
        </a:lnSpc>
        <a:spcBef>
          <a:spcPct val="0"/>
        </a:spcBef>
        <a:buNone/>
        <a:defRPr sz="4800" kern="1200" spc="-50" baseline="0">
          <a:solidFill>
            <a:schemeClr val="accent1"/>
          </a:solidFill>
          <a:latin typeface="Corbel" panose="020B050302020402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amlasenolcali.github.io/"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amlasenolcali.github.io/" TargetMode="External"/><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ieeexplore.ieee.org/abstract/document/8821047" TargetMode="Externa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academic.oup.com/bioinformatics/advance-article-abstract/doi/10.1093/bioinformatics/btaa963/5962085?redirectedFrom=fulltex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people.inf.ethz.ch/omutlu/pub/GenASM-approximate-string-matching-framework-for-genome-analysis_micro20.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www.microarch.org/micro53/"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6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53.emf"/><Relationship Id="rId4" Type="http://schemas.openxmlformats.org/officeDocument/2006/relationships/image" Target="../media/image52.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53.emf"/><Relationship Id="rId4" Type="http://schemas.openxmlformats.org/officeDocument/2006/relationships/image" Target="../media/image52.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53.emf"/><Relationship Id="rId4" Type="http://schemas.openxmlformats.org/officeDocument/2006/relationships/image" Target="../media/image52.emf"/></Relationships>
</file>

<file path=ppt/slides/_rels/slide6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notesSlide" Target="../notesSlides/notesSlide60.xml"/><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60.emf"/><Relationship Id="rId4" Type="http://schemas.openxmlformats.org/officeDocument/2006/relationships/image" Target="../media/image59.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60.emf"/><Relationship Id="rId4" Type="http://schemas.openxmlformats.org/officeDocument/2006/relationships/image" Target="../media/image59.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61.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6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64.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amlasenolcali.github.io/" TargetMode="External"/><Relationship Id="rId7"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2796988"/>
            <a:ext cx="8576310" cy="4061011"/>
          </a:xfrm>
        </p:spPr>
        <p:txBody>
          <a:bodyPr>
            <a:noAutofit/>
          </a:bodyPr>
          <a:lstStyle/>
          <a:p>
            <a:pPr algn="ctr">
              <a:lnSpc>
                <a:spcPct val="105000"/>
              </a:lnSpc>
              <a:spcBef>
                <a:spcPts val="0"/>
              </a:spcBef>
              <a:spcAft>
                <a:spcPts val="0"/>
              </a:spcAft>
            </a:pPr>
            <a:r>
              <a:rPr lang="en-US" sz="3100" b="1" dirty="0">
                <a:solidFill>
                  <a:schemeClr val="tx1"/>
                </a:solidFill>
              </a:rPr>
              <a:t>Damla Senol Cali </a:t>
            </a:r>
            <a:r>
              <a:rPr lang="en-US" sz="3100" i="1" dirty="0">
                <a:solidFill>
                  <a:schemeClr val="dk1"/>
                </a:solidFill>
              </a:rPr>
              <a:t>et al.</a:t>
            </a:r>
            <a:endParaRPr lang="en-US" sz="3100" b="1" dirty="0">
              <a:solidFill>
                <a:schemeClr val="tx1"/>
              </a:solidFill>
            </a:endParaRPr>
          </a:p>
          <a:p>
            <a:pPr algn="ctr">
              <a:lnSpc>
                <a:spcPct val="105000"/>
              </a:lnSpc>
              <a:spcBef>
                <a:spcPts val="60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https://damlasenolcali.github.io</a:t>
            </a:r>
            <a:endParaRPr lang="en-US" sz="2400" dirty="0">
              <a:solidFill>
                <a:srgbClr val="0070C0"/>
              </a:solidFill>
            </a:endParaRPr>
          </a:p>
          <a:p>
            <a:pPr algn="ctr">
              <a:lnSpc>
                <a:spcPct val="105000"/>
              </a:lnSpc>
              <a:spcBef>
                <a:spcPts val="0"/>
              </a:spcBef>
              <a:spcAft>
                <a:spcPts val="0"/>
              </a:spcAft>
            </a:pPr>
            <a:endParaRPr lang="en-US" sz="2400" dirty="0">
              <a:solidFill>
                <a:schemeClr val="tx1"/>
              </a:solidFill>
            </a:endParaRPr>
          </a:p>
          <a:p>
            <a:pPr algn="ctr">
              <a:lnSpc>
                <a:spcPct val="105000"/>
              </a:lnSpc>
              <a:spcAft>
                <a:spcPts val="0"/>
              </a:spcAft>
            </a:pPr>
            <a:r>
              <a:rPr lang="en-US" sz="2600" dirty="0">
                <a:solidFill>
                  <a:schemeClr val="tx1"/>
                </a:solidFill>
              </a:rPr>
              <a:t>TECHCON’</a:t>
            </a:r>
            <a:r>
              <a:rPr lang="en-US" sz="2600" dirty="0">
                <a:solidFill>
                  <a:schemeClr val="tx1"/>
                </a:solidFill>
                <a:latin typeface="Calibri" panose="020F0502020204030204" pitchFamily="34" charset="0"/>
              </a:rPr>
              <a:t>21</a:t>
            </a:r>
            <a:r>
              <a:rPr lang="en-US" sz="2600" dirty="0">
                <a:solidFill>
                  <a:schemeClr val="tx1"/>
                </a:solidFill>
              </a:rPr>
              <a:t> ⎼ September </a:t>
            </a:r>
            <a:r>
              <a:rPr lang="en-US" sz="2600" dirty="0">
                <a:solidFill>
                  <a:schemeClr val="tx1"/>
                </a:solidFill>
                <a:latin typeface="Calibri" panose="020F0502020204030204" pitchFamily="34" charset="0"/>
              </a:rPr>
              <a:t>14, 2021</a:t>
            </a:r>
            <a:endParaRPr lang="en-US" sz="2600" b="1" dirty="0">
              <a:solidFill>
                <a:schemeClr val="tx1"/>
              </a:solidFill>
              <a:latin typeface="Calibri" panose="020F0502020204030204" pitchFamily="34" charset="0"/>
            </a:endParaRPr>
          </a:p>
          <a:p>
            <a:pPr algn="ctr">
              <a:lnSpc>
                <a:spcPct val="105000"/>
              </a:lnSpc>
              <a:spcBef>
                <a:spcPts val="0"/>
              </a:spcBef>
              <a:spcAft>
                <a:spcPts val="0"/>
              </a:spcAft>
            </a:pPr>
            <a:endParaRPr lang="en-US" sz="25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671483"/>
          </a:xfrm>
          <a:solidFill>
            <a:schemeClr val="accent2">
              <a:lumMod val="20000"/>
              <a:lumOff val="80000"/>
            </a:schemeClr>
          </a:solidFill>
        </p:spPr>
        <p:txBody>
          <a:bodyPr anchor="ctr" anchorCtr="0">
            <a:normAutofit/>
          </a:bodyPr>
          <a:lstStyle/>
          <a:p>
            <a:pPr algn="ctr">
              <a:lnSpc>
                <a:spcPct val="105000"/>
              </a:lnSpc>
            </a:pPr>
            <a:r>
              <a:rPr lang="en-US" sz="3400" b="1" dirty="0">
                <a:solidFill>
                  <a:srgbClr val="0070C0"/>
                </a:solidFill>
              </a:rPr>
              <a:t>GenGraph: A Hardware Acceleration Framework </a:t>
            </a:r>
            <a:br>
              <a:rPr lang="en-US" sz="3400" b="1" dirty="0">
                <a:solidFill>
                  <a:srgbClr val="0070C0"/>
                </a:solidFill>
              </a:rPr>
            </a:br>
            <a:r>
              <a:rPr lang="en-US" sz="3400" b="1" dirty="0">
                <a:solidFill>
                  <a:srgbClr val="0070C0"/>
                </a:solidFill>
              </a:rPr>
              <a:t>for Sequence-to-Graph Mapping</a:t>
            </a:r>
            <a:endParaRPr lang="en-US" sz="34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4">
            <a:alphaModFix/>
          </a:blip>
          <a:srcRect/>
          <a:stretch/>
        </p:blipFill>
        <p:spPr>
          <a:xfrm>
            <a:off x="5492832" y="6016623"/>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5">
            <a:alphaModFix/>
          </a:blip>
          <a:srcRect/>
          <a:stretch/>
        </p:blipFill>
        <p:spPr>
          <a:xfrm>
            <a:off x="165390" y="5165718"/>
            <a:ext cx="2634968" cy="489422"/>
          </a:xfrm>
          <a:prstGeom prst="rect">
            <a:avLst/>
          </a:prstGeom>
          <a:noFill/>
          <a:ln>
            <a:noFill/>
          </a:ln>
        </p:spPr>
      </p:pic>
      <p:pic>
        <p:nvPicPr>
          <p:cNvPr id="8" name="Google Shape;102;p14">
            <a:extLst>
              <a:ext uri="{FF2B5EF4-FFF2-40B4-BE49-F238E27FC236}">
                <a16:creationId xmlns:a16="http://schemas.microsoft.com/office/drawing/2014/main" id="{E8A59A1C-459E-244C-AF45-A048D6B9D9EC}"/>
              </a:ext>
            </a:extLst>
          </p:cNvPr>
          <p:cNvPicPr preferRelativeResize="0"/>
          <p:nvPr/>
        </p:nvPicPr>
        <p:blipFill rotWithShape="1">
          <a:blip r:embed="rId6">
            <a:alphaModFix/>
          </a:blip>
          <a:srcRect l="9652" t="28752" r="10461" b="30881"/>
          <a:stretch/>
        </p:blipFill>
        <p:spPr>
          <a:xfrm>
            <a:off x="3337474" y="5182888"/>
            <a:ext cx="2316675" cy="455092"/>
          </a:xfrm>
          <a:prstGeom prst="rect">
            <a:avLst/>
          </a:prstGeom>
          <a:noFill/>
          <a:ln>
            <a:noFill/>
          </a:ln>
        </p:spPr>
      </p:pic>
      <p:pic>
        <p:nvPicPr>
          <p:cNvPr id="9" name="Google Shape;103;p14">
            <a:extLst>
              <a:ext uri="{FF2B5EF4-FFF2-40B4-BE49-F238E27FC236}">
                <a16:creationId xmlns:a16="http://schemas.microsoft.com/office/drawing/2014/main" id="{CE746B36-5F93-1D4C-8625-B34FE907EC0F}"/>
              </a:ext>
            </a:extLst>
          </p:cNvPr>
          <p:cNvPicPr preferRelativeResize="0"/>
          <p:nvPr/>
        </p:nvPicPr>
        <p:blipFill>
          <a:blip r:embed="rId7">
            <a:alphaModFix/>
          </a:blip>
          <a:stretch>
            <a:fillRect/>
          </a:stretch>
        </p:blipFill>
        <p:spPr>
          <a:xfrm>
            <a:off x="6048413" y="5069554"/>
            <a:ext cx="2993825" cy="681750"/>
          </a:xfrm>
          <a:prstGeom prst="rect">
            <a:avLst/>
          </a:prstGeom>
          <a:noFill/>
          <a:ln>
            <a:noFill/>
          </a:ln>
        </p:spPr>
      </p:pic>
      <p:pic>
        <p:nvPicPr>
          <p:cNvPr id="10" name="Google Shape;104;p14">
            <a:extLst>
              <a:ext uri="{FF2B5EF4-FFF2-40B4-BE49-F238E27FC236}">
                <a16:creationId xmlns:a16="http://schemas.microsoft.com/office/drawing/2014/main" id="{677DBBAA-209B-164F-AB54-4556E71366F1}"/>
              </a:ext>
            </a:extLst>
          </p:cNvPr>
          <p:cNvPicPr preferRelativeResize="0"/>
          <p:nvPr/>
        </p:nvPicPr>
        <p:blipFill>
          <a:blip r:embed="rId8">
            <a:alphaModFix/>
          </a:blip>
          <a:stretch>
            <a:fillRect/>
          </a:stretch>
        </p:blipFill>
        <p:spPr>
          <a:xfrm>
            <a:off x="614851" y="6010745"/>
            <a:ext cx="1200150" cy="495300"/>
          </a:xfrm>
          <a:prstGeom prst="rect">
            <a:avLst/>
          </a:prstGeom>
          <a:noFill/>
          <a:ln>
            <a:noFill/>
          </a:ln>
        </p:spPr>
      </p:pic>
      <p:pic>
        <p:nvPicPr>
          <p:cNvPr id="11" name="Google Shape;105;p14">
            <a:extLst>
              <a:ext uri="{FF2B5EF4-FFF2-40B4-BE49-F238E27FC236}">
                <a16:creationId xmlns:a16="http://schemas.microsoft.com/office/drawing/2014/main" id="{30DB4F56-3D11-E84A-90FF-37E67178D515}"/>
              </a:ext>
            </a:extLst>
          </p:cNvPr>
          <p:cNvPicPr preferRelativeResize="0"/>
          <p:nvPr/>
        </p:nvPicPr>
        <p:blipFill>
          <a:blip r:embed="rId9">
            <a:alphaModFix/>
          </a:blip>
          <a:stretch>
            <a:fillRect/>
          </a:stretch>
        </p:blipFill>
        <p:spPr>
          <a:xfrm>
            <a:off x="2497300" y="5972468"/>
            <a:ext cx="2316675" cy="614625"/>
          </a:xfrm>
          <a:prstGeom prst="rect">
            <a:avLst/>
          </a:prstGeom>
          <a:noFill/>
          <a:ln>
            <a:noFill/>
          </a:ln>
        </p:spPr>
      </p:pic>
      <p:pic>
        <p:nvPicPr>
          <p:cNvPr id="13" name="Picture 12">
            <a:extLst>
              <a:ext uri="{FF2B5EF4-FFF2-40B4-BE49-F238E27FC236}">
                <a16:creationId xmlns:a16="http://schemas.microsoft.com/office/drawing/2014/main" id="{180EC0AA-5DA1-BA49-A3CD-0273A4DE5D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00689" y="5990172"/>
            <a:ext cx="1259466" cy="478278"/>
          </a:xfrm>
          <a:prstGeom prst="rect">
            <a:avLst/>
          </a:prstGeom>
        </p:spPr>
      </p:pic>
    </p:spTree>
    <p:extLst>
      <p:ext uri="{BB962C8B-B14F-4D97-AF65-F5344CB8AC3E}">
        <p14:creationId xmlns:p14="http://schemas.microsoft.com/office/powerpoint/2010/main" val="1130812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10</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11429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11</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718698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12</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4659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13</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Reference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85027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14</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1654BE5-E649-474E-B085-7740C1C1D2D9}"/>
              </a:ext>
            </a:extLst>
          </p:cNvPr>
          <p:cNvCxnSpPr>
            <a:cxnSpLocks/>
            <a:stCxn id="3" idx="1"/>
            <a:endCxn id="7" idx="3"/>
          </p:cNvCxnSpPr>
          <p:nvPr/>
        </p:nvCxnSpPr>
        <p:spPr>
          <a:xfrm rot="10800000" flipH="1">
            <a:off x="4308759" y="4477691"/>
            <a:ext cx="4361119" cy="14037"/>
          </a:xfrm>
          <a:prstGeom prst="curvedConnector5">
            <a:avLst>
              <a:gd name="adj1" fmla="val -5242"/>
              <a:gd name="adj2" fmla="val -13506803"/>
              <a:gd name="adj3" fmla="val 10524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Reference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2122277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1182414"/>
            <a:ext cx="8410212" cy="5265054"/>
          </a:xfrm>
          <a:prstGeom prst="rect">
            <a:avLst/>
          </a:prstGeom>
          <a:noFill/>
          <a:ln>
            <a:noFill/>
          </a:ln>
        </p:spPr>
        <p:txBody>
          <a:bodyPr spcFirstLastPara="1" vert="horz" wrap="square" lIns="0" tIns="45700" rIns="0" bIns="45700" rtlCol="0" anchor="t" anchorCtr="0">
            <a:noAutofit/>
          </a:bodyPr>
          <a:lstStyle/>
          <a:p>
            <a:pPr marL="454025" indent="-261937">
              <a:lnSpc>
                <a:spcPct val="120000"/>
              </a:lnSpc>
              <a:spcBef>
                <a:spcPts val="0"/>
              </a:spcBef>
              <a:spcAft>
                <a:spcPts val="0"/>
              </a:spcAft>
              <a:buSzPts val="1600"/>
            </a:pPr>
            <a:r>
              <a:rPr lang="en" sz="2600" dirty="0">
                <a:solidFill>
                  <a:schemeClr val="tx1"/>
                </a:solidFill>
              </a:rPr>
              <a:t>Traditional read mapping causes </a:t>
            </a:r>
            <a:r>
              <a:rPr lang="en" sz="2600" dirty="0">
                <a:solidFill>
                  <a:srgbClr val="C00000"/>
                </a:solidFill>
              </a:rPr>
              <a:t>reference bias</a:t>
            </a:r>
          </a:p>
          <a:p>
            <a:pPr marL="454025" indent="-261937">
              <a:lnSpc>
                <a:spcPct val="120000"/>
              </a:lnSpc>
              <a:spcBef>
                <a:spcPts val="0"/>
              </a:spcBef>
              <a:spcAft>
                <a:spcPts val="0"/>
              </a:spcAft>
              <a:buSzPts val="1600"/>
            </a:pPr>
            <a:endParaRPr lang="en" sz="4000" dirty="0">
              <a:solidFill>
                <a:srgbClr val="C00000"/>
              </a:solidFill>
            </a:endParaRPr>
          </a:p>
          <a:p>
            <a:pPr indent="-261937">
              <a:lnSpc>
                <a:spcPct val="120000"/>
              </a:lnSpc>
              <a:spcBef>
                <a:spcPts val="0"/>
              </a:spcBef>
              <a:spcAft>
                <a:spcPts val="0"/>
              </a:spcAft>
              <a:buSzPts val="1600"/>
            </a:pPr>
            <a:r>
              <a:rPr lang="en" sz="2600" dirty="0">
                <a:solidFill>
                  <a:schemeClr val="tx1"/>
                </a:solidFill>
              </a:rPr>
              <a:t>Aligning sequences to graphs is a newer field and </a:t>
            </a:r>
            <a:r>
              <a:rPr lang="en-US" sz="2600" dirty="0">
                <a:solidFill>
                  <a:srgbClr val="C00000"/>
                </a:solidFill>
              </a:rPr>
              <a:t>only a few software tools exist </a:t>
            </a:r>
            <a:r>
              <a:rPr lang="en-US" sz="2600" dirty="0">
                <a:solidFill>
                  <a:schemeClr val="tx1"/>
                </a:solidFill>
              </a:rPr>
              <a:t>for graph-based GSA</a:t>
            </a:r>
          </a:p>
          <a:p>
            <a:pPr indent="-261937">
              <a:lnSpc>
                <a:spcPct val="120000"/>
              </a:lnSpc>
              <a:spcBef>
                <a:spcPts val="0"/>
              </a:spcBef>
              <a:spcAft>
                <a:spcPts val="0"/>
              </a:spcAft>
              <a:buSzPts val="1600"/>
            </a:pPr>
            <a:endParaRPr lang="en-US" sz="4000" dirty="0">
              <a:solidFill>
                <a:schemeClr val="tx1"/>
              </a:solidFill>
            </a:endParaRPr>
          </a:p>
          <a:p>
            <a:pPr indent="-261937">
              <a:lnSpc>
                <a:spcPct val="120000"/>
              </a:lnSpc>
              <a:spcBef>
                <a:spcPts val="0"/>
              </a:spcBef>
              <a:spcAft>
                <a:spcPts val="0"/>
              </a:spcAft>
              <a:buSzPts val="1600"/>
            </a:pPr>
            <a:r>
              <a:rPr lang="en-US" sz="2600" dirty="0">
                <a:solidFill>
                  <a:schemeClr val="tx1"/>
                </a:solidFill>
              </a:rPr>
              <a:t>Graph-based analysis </a:t>
            </a:r>
            <a:r>
              <a:rPr lang="en-US" sz="2600" dirty="0">
                <a:solidFill>
                  <a:srgbClr val="C00000"/>
                </a:solidFill>
              </a:rPr>
              <a:t>exacerbates mapping’s bottlenecks </a:t>
            </a:r>
          </a:p>
          <a:p>
            <a:pPr indent="-261937">
              <a:lnSpc>
                <a:spcPct val="120000"/>
              </a:lnSpc>
              <a:spcBef>
                <a:spcPts val="0"/>
              </a:spcBef>
              <a:spcAft>
                <a:spcPts val="0"/>
              </a:spcAft>
              <a:buSzPts val="1600"/>
            </a:pPr>
            <a:endParaRPr sz="4000" dirty="0">
              <a:solidFill>
                <a:srgbClr val="C00000"/>
              </a:solidFill>
            </a:endParaRPr>
          </a:p>
          <a:p>
            <a:pPr marL="454025" indent="-261937">
              <a:lnSpc>
                <a:spcPct val="120000"/>
              </a:lnSpc>
              <a:spcBef>
                <a:spcPts val="0"/>
              </a:spcBef>
              <a:spcAft>
                <a:spcPts val="0"/>
              </a:spcAft>
              <a:buSzPts val="1600"/>
            </a:pPr>
            <a:r>
              <a:rPr lang="en" sz="2600" dirty="0">
                <a:solidFill>
                  <a:schemeClr val="tx1"/>
                </a:solidFill>
              </a:rPr>
              <a:t>Hardware acceleration of sequence-to-graph mapping: </a:t>
            </a:r>
            <a:r>
              <a:rPr lang="en" sz="2600" dirty="0">
                <a:solidFill>
                  <a:srgbClr val="C00000"/>
                </a:solidFill>
              </a:rPr>
              <a:t>important but unexplored research problem</a:t>
            </a:r>
            <a:endParaRPr sz="2600" dirty="0">
              <a:solidFill>
                <a:srgbClr val="C00000"/>
              </a:solidFill>
            </a:endParaRP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fontScale="90000"/>
          </a:bodyPr>
          <a:lstStyle/>
          <a:p>
            <a:r>
              <a:rPr lang="en-US" dirty="0"/>
              <a:t>Problem &amp; Motivation</a:t>
            </a:r>
            <a:endParaRPr lang="en-US" sz="3800" dirty="0"/>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15</a:t>
            </a:fld>
            <a:endParaRPr lang="en-US" dirty="0"/>
          </a:p>
        </p:txBody>
      </p:sp>
    </p:spTree>
    <p:extLst>
      <p:ext uri="{BB962C8B-B14F-4D97-AF65-F5344CB8AC3E}">
        <p14:creationId xmlns:p14="http://schemas.microsoft.com/office/powerpoint/2010/main" val="35747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4034118"/>
            <a:ext cx="8410212" cy="2348753"/>
          </a:xfrm>
          <a:prstGeom prst="rect">
            <a:avLst/>
          </a:prstGeom>
          <a:noFill/>
          <a:ln>
            <a:noFill/>
          </a:ln>
        </p:spPr>
        <p:txBody>
          <a:bodyPr spcFirstLastPara="1" vert="horz" wrap="square" lIns="0" tIns="45700" rIns="0" bIns="45700" rtlCol="0" anchor="t" anchorCtr="0">
            <a:noAutofit/>
          </a:bodyPr>
          <a:lstStyle/>
          <a:p>
            <a:pPr marL="146050" indent="0">
              <a:lnSpc>
                <a:spcPct val="120000"/>
              </a:lnSpc>
              <a:spcAft>
                <a:spcPts val="0"/>
              </a:spcAft>
              <a:buNone/>
            </a:pPr>
            <a:r>
              <a:rPr lang="en-US" sz="2400" b="1" dirty="0">
                <a:solidFill>
                  <a:srgbClr val="FE6200"/>
                </a:solidFill>
              </a:rPr>
              <a:t>GenGraph: </a:t>
            </a:r>
          </a:p>
          <a:p>
            <a:pPr marL="496888" indent="-314325">
              <a:lnSpc>
                <a:spcPct val="120000"/>
              </a:lnSpc>
              <a:spcBef>
                <a:spcPts val="600"/>
              </a:spcBef>
              <a:spcAft>
                <a:spcPts val="0"/>
              </a:spcAft>
              <a:buSzPts val="1600"/>
            </a:pPr>
            <a:r>
              <a:rPr lang="en-US" sz="2400" i="1" dirty="0">
                <a:solidFill>
                  <a:srgbClr val="7030A0"/>
                </a:solidFill>
              </a:rPr>
              <a:t>MinSeed</a:t>
            </a:r>
            <a:r>
              <a:rPr lang="en-US" sz="2400" i="1" dirty="0">
                <a:solidFill>
                  <a:schemeClr val="tx1"/>
                </a:solidFill>
              </a:rPr>
              <a:t>: </a:t>
            </a:r>
            <a:r>
              <a:rPr lang="en-US" sz="2400" dirty="0">
                <a:solidFill>
                  <a:schemeClr val="tx1"/>
                </a:solidFill>
              </a:rPr>
              <a:t>The </a:t>
            </a:r>
            <a:r>
              <a:rPr lang="en-US" sz="2400" i="1" dirty="0">
                <a:solidFill>
                  <a:schemeClr val="tx1"/>
                </a:solidFill>
              </a:rPr>
              <a:t>first</a:t>
            </a:r>
            <a:r>
              <a:rPr lang="en-US" sz="2400" dirty="0">
                <a:solidFill>
                  <a:schemeClr val="tx1"/>
                </a:solidFill>
              </a:rPr>
              <a:t> minimizer-based seeding hardware</a:t>
            </a:r>
            <a:endParaRPr lang="en-US" sz="2400" i="1" dirty="0">
              <a:solidFill>
                <a:srgbClr val="00B050"/>
              </a:solidFill>
            </a:endParaRPr>
          </a:p>
          <a:p>
            <a:pPr marL="496888" indent="-314325">
              <a:lnSpc>
                <a:spcPct val="120000"/>
              </a:lnSpc>
              <a:spcAft>
                <a:spcPts val="0"/>
              </a:spcAft>
              <a:buSzPts val="1600"/>
            </a:pPr>
            <a:r>
              <a:rPr lang="en-US" sz="2400" i="1" dirty="0">
                <a:solidFill>
                  <a:srgbClr val="00B050"/>
                </a:solidFill>
              </a:rPr>
              <a:t>BitAlign</a:t>
            </a:r>
            <a:r>
              <a:rPr lang="en-US" sz="2400" i="1" dirty="0">
                <a:solidFill>
                  <a:schemeClr val="tx1"/>
                </a:solidFill>
              </a:rPr>
              <a:t>: </a:t>
            </a:r>
            <a:r>
              <a:rPr lang="en-US" sz="2400" dirty="0">
                <a:solidFill>
                  <a:schemeClr val="tx1"/>
                </a:solidFill>
              </a:rPr>
              <a:t>The </a:t>
            </a:r>
            <a:r>
              <a:rPr lang="en-US" sz="2400" i="1" dirty="0">
                <a:solidFill>
                  <a:schemeClr val="tx1"/>
                </a:solidFill>
              </a:rPr>
              <a:t>first</a:t>
            </a:r>
            <a:r>
              <a:rPr lang="en-US" sz="2400" dirty="0">
                <a:solidFill>
                  <a:schemeClr val="tx1"/>
                </a:solidFill>
              </a:rPr>
              <a:t> sequence-to-graph alignment hardware based on modified GenASM algorithms and accelerators</a:t>
            </a: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fontScale="90000"/>
          </a:bodyPr>
          <a:lstStyle/>
          <a:p>
            <a:r>
              <a:rPr lang="en-US" dirty="0"/>
              <a:t>GenGraph: </a:t>
            </a:r>
            <a:r>
              <a:rPr lang="en-US" sz="3800" dirty="0"/>
              <a:t>First Graph Mapping Accelerator</a:t>
            </a:r>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16</a:t>
            </a:fld>
            <a:endParaRPr lang="en-US" dirty="0"/>
          </a:p>
        </p:txBody>
      </p:sp>
      <p:sp>
        <p:nvSpPr>
          <p:cNvPr id="5" name="TextBox 4">
            <a:extLst>
              <a:ext uri="{FF2B5EF4-FFF2-40B4-BE49-F238E27FC236}">
                <a16:creationId xmlns:a16="http://schemas.microsoft.com/office/drawing/2014/main" id="{33272AE7-A76D-A34A-AE9D-F54F31C8A513}"/>
              </a:ext>
            </a:extLst>
          </p:cNvPr>
          <p:cNvSpPr txBox="1"/>
          <p:nvPr/>
        </p:nvSpPr>
        <p:spPr>
          <a:xfrm>
            <a:off x="366962" y="1165147"/>
            <a:ext cx="8410073" cy="2868971"/>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8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algn="ctr">
              <a:lnSpc>
                <a:spcPct val="120000"/>
              </a:lnSpc>
            </a:pPr>
            <a:r>
              <a:rPr lang="en-US" sz="2400" dirty="0"/>
              <a:t>Design </a:t>
            </a:r>
            <a:r>
              <a:rPr lang="en-US" sz="2400" dirty="0">
                <a:solidFill>
                  <a:srgbClr val="FE6200"/>
                </a:solidFill>
              </a:rPr>
              <a:t>high-performance, scalable, power- and area-efficient </a:t>
            </a:r>
            <a:r>
              <a:rPr lang="en-US" sz="2400" dirty="0"/>
              <a:t>hardware accelerators that alleviate bottlenecks in both</a:t>
            </a:r>
            <a:r>
              <a:rPr lang="en-US" sz="2400" dirty="0">
                <a:solidFill>
                  <a:srgbClr val="00B050"/>
                </a:solidFill>
              </a:rPr>
              <a:t> </a:t>
            </a:r>
          </a:p>
          <a:p>
            <a:pPr algn="ctr">
              <a:lnSpc>
                <a:spcPct val="120000"/>
              </a:lnSpc>
            </a:pPr>
            <a:r>
              <a:rPr lang="en-US" sz="2400" dirty="0">
                <a:solidFill>
                  <a:srgbClr val="00B050"/>
                </a:solidFill>
              </a:rPr>
              <a:t>the seeding and alignment steps of sequence-to-graph mapping</a:t>
            </a:r>
            <a:r>
              <a:rPr lang="en-US" sz="2400" dirty="0"/>
              <a:t> with support for </a:t>
            </a:r>
            <a:r>
              <a:rPr lang="en-US" sz="2400" dirty="0">
                <a:solidFill>
                  <a:srgbClr val="7030A0"/>
                </a:solidFill>
              </a:rPr>
              <a:t>both short and long reads</a:t>
            </a:r>
          </a:p>
        </p:txBody>
      </p:sp>
    </p:spTree>
    <p:extLst>
      <p:ext uri="{BB962C8B-B14F-4D97-AF65-F5344CB8AC3E}">
        <p14:creationId xmlns:p14="http://schemas.microsoft.com/office/powerpoint/2010/main" val="354570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Overview of </a:t>
            </a:r>
            <a:r>
              <a:rPr lang="en-US" dirty="0" err="1"/>
              <a:t>GenGraph</a:t>
            </a:r>
            <a:endParaRPr lang="en-US" dirty="0"/>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a:t>
            </a:fld>
            <a:endParaRPr lang="en-US" dirty="0"/>
          </a:p>
        </p:txBody>
      </p:sp>
      <p:sp>
        <p:nvSpPr>
          <p:cNvPr id="377" name="TextBox 376">
            <a:extLst>
              <a:ext uri="{FF2B5EF4-FFF2-40B4-BE49-F238E27FC236}">
                <a16:creationId xmlns:a16="http://schemas.microsoft.com/office/drawing/2014/main" id="{A7812D32-8A23-7C46-8D56-59399B17CCB4}"/>
              </a:ext>
            </a:extLst>
          </p:cNvPr>
          <p:cNvSpPr txBox="1"/>
          <p:nvPr/>
        </p:nvSpPr>
        <p:spPr>
          <a:xfrm>
            <a:off x="1659977" y="2484812"/>
            <a:ext cx="6459835" cy="3403985"/>
          </a:xfrm>
          <a:prstGeom prst="roundRect">
            <a:avLst>
              <a:gd name="adj" fmla="val 1745"/>
            </a:avLst>
          </a:prstGeom>
          <a:solidFill>
            <a:srgbClr val="E7E6E6"/>
          </a:solidFill>
          <a:ln w="28575">
            <a:solidFill>
              <a:sysClr val="windowText" lastClr="000000"/>
            </a:solidFill>
            <a:prstDash val="sysDot"/>
          </a:ln>
        </p:spPr>
        <p:txBody>
          <a:bodyPr wrap="square" lIns="73153" tIns="27432" rIns="73153" bIns="27432"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GenGraph</a:t>
            </a:r>
          </a:p>
        </p:txBody>
      </p:sp>
      <p:sp>
        <p:nvSpPr>
          <p:cNvPr id="378" name="TextBox 377">
            <a:extLst>
              <a:ext uri="{FF2B5EF4-FFF2-40B4-BE49-F238E27FC236}">
                <a16:creationId xmlns:a16="http://schemas.microsoft.com/office/drawing/2014/main" id="{A56B539D-AB62-BA42-ADAC-D1DEA7BE9306}"/>
              </a:ext>
            </a:extLst>
          </p:cNvPr>
          <p:cNvSpPr txBox="1"/>
          <p:nvPr/>
        </p:nvSpPr>
        <p:spPr>
          <a:xfrm>
            <a:off x="1731247" y="2535660"/>
            <a:ext cx="3384365" cy="3074336"/>
          </a:xfrm>
          <a:prstGeom prst="roundRect">
            <a:avLst>
              <a:gd name="adj" fmla="val 1745"/>
            </a:avLst>
          </a:prstGeom>
          <a:solidFill>
            <a:srgbClr val="D2C6FF"/>
          </a:solidFill>
          <a:ln w="28575">
            <a:solidFill>
              <a:sysClr val="windowText" lastClr="000000"/>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632A8F"/>
                </a:solidFill>
                <a:effectLst/>
                <a:uLnTx/>
                <a:uFillTx/>
              </a:rPr>
              <a:t>MinSeed (MS)</a:t>
            </a:r>
          </a:p>
        </p:txBody>
      </p:sp>
      <p:sp>
        <p:nvSpPr>
          <p:cNvPr id="379" name="TextBox 378">
            <a:extLst>
              <a:ext uri="{FF2B5EF4-FFF2-40B4-BE49-F238E27FC236}">
                <a16:creationId xmlns:a16="http://schemas.microsoft.com/office/drawing/2014/main" id="{6FCA71AC-FD7C-9E46-838C-9BAEE1615105}"/>
              </a:ext>
            </a:extLst>
          </p:cNvPr>
          <p:cNvSpPr txBox="1"/>
          <p:nvPr/>
        </p:nvSpPr>
        <p:spPr>
          <a:xfrm>
            <a:off x="520074" y="4953926"/>
            <a:ext cx="584533" cy="656070"/>
          </a:xfrm>
          <a:prstGeom prst="roundRect">
            <a:avLst>
              <a:gd name="adj" fmla="val 5645"/>
            </a:avLst>
          </a:prstGeom>
          <a:solidFill>
            <a:srgbClr val="ED7D31">
              <a:lumMod val="60000"/>
              <a:lumOff val="40000"/>
              <a:alpha val="19549"/>
            </a:srgbClr>
          </a:solidFill>
          <a:ln w="28575">
            <a:solidFill>
              <a:sysClr val="windowText" lastClr="000000"/>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50000"/>
                  </a:srgbClr>
                </a:solidFill>
                <a:effectLst/>
                <a:uLnTx/>
                <a:uFillTx/>
              </a:rPr>
              <a:t>Host CPU</a:t>
            </a:r>
          </a:p>
        </p:txBody>
      </p:sp>
      <p:sp>
        <p:nvSpPr>
          <p:cNvPr id="380" name="TextBox 379">
            <a:extLst>
              <a:ext uri="{FF2B5EF4-FFF2-40B4-BE49-F238E27FC236}">
                <a16:creationId xmlns:a16="http://schemas.microsoft.com/office/drawing/2014/main" id="{CDD63A1D-62FF-2248-A415-C1721B4EDAB5}"/>
              </a:ext>
            </a:extLst>
          </p:cNvPr>
          <p:cNvSpPr txBox="1"/>
          <p:nvPr/>
        </p:nvSpPr>
        <p:spPr>
          <a:xfrm>
            <a:off x="1659977" y="1693641"/>
            <a:ext cx="6459835" cy="663200"/>
          </a:xfrm>
          <a:prstGeom prst="roundRect">
            <a:avLst>
              <a:gd name="adj" fmla="val 6412"/>
            </a:avLst>
          </a:prstGeom>
          <a:solidFill>
            <a:srgbClr val="9DC3E6"/>
          </a:solidFill>
          <a:ln w="28575">
            <a:solidFill>
              <a:sysClr val="windowText" lastClr="000000"/>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Main Memory </a:t>
            </a:r>
            <a:r>
              <a:rPr kumimoji="0" lang="en-US" sz="1270" b="0" i="1" u="none" strike="noStrike" kern="0" cap="none" spc="0" normalizeH="0" baseline="0" noProof="0" dirty="0">
                <a:ln>
                  <a:noFill/>
                </a:ln>
                <a:solidFill>
                  <a:prstClr val="black"/>
                </a:solidFill>
                <a:effectLst/>
                <a:uLnTx/>
                <a:uFillTx/>
              </a:rPr>
              <a:t>(graph-based reference &amp; index)</a:t>
            </a:r>
          </a:p>
        </p:txBody>
      </p:sp>
      <p:cxnSp>
        <p:nvCxnSpPr>
          <p:cNvPr id="381" name="Straight Arrow Connector 380">
            <a:extLst>
              <a:ext uri="{FF2B5EF4-FFF2-40B4-BE49-F238E27FC236}">
                <a16:creationId xmlns:a16="http://schemas.microsoft.com/office/drawing/2014/main" id="{AEE72B47-40AA-6341-B354-4F459CEA2406}"/>
              </a:ext>
            </a:extLst>
          </p:cNvPr>
          <p:cNvCxnSpPr>
            <a:cxnSpLocks/>
          </p:cNvCxnSpPr>
          <p:nvPr/>
        </p:nvCxnSpPr>
        <p:spPr>
          <a:xfrm>
            <a:off x="1104607" y="5317840"/>
            <a:ext cx="754380" cy="0"/>
          </a:xfrm>
          <a:prstGeom prst="straightConnector1">
            <a:avLst/>
          </a:prstGeom>
          <a:noFill/>
          <a:ln w="28575" cap="flat" cmpd="sng" algn="ctr">
            <a:solidFill>
              <a:sysClr val="windowText" lastClr="000000"/>
            </a:solidFill>
            <a:prstDash val="solid"/>
            <a:miter lim="800000"/>
            <a:tailEnd type="triangle"/>
          </a:ln>
          <a:effectLst/>
        </p:spPr>
      </p:cxnSp>
      <p:sp>
        <p:nvSpPr>
          <p:cNvPr id="382" name="TextBox 381">
            <a:extLst>
              <a:ext uri="{FF2B5EF4-FFF2-40B4-BE49-F238E27FC236}">
                <a16:creationId xmlns:a16="http://schemas.microsoft.com/office/drawing/2014/main" id="{273A725A-33FC-2F40-A68C-A6E8AE390951}"/>
              </a:ext>
            </a:extLst>
          </p:cNvPr>
          <p:cNvSpPr txBox="1">
            <a:spLocks/>
          </p:cNvSpPr>
          <p:nvPr/>
        </p:nvSpPr>
        <p:spPr>
          <a:xfrm>
            <a:off x="1858987" y="3980184"/>
            <a:ext cx="914223"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Minimizers</a:t>
            </a:r>
          </a:p>
        </p:txBody>
      </p:sp>
      <p:sp>
        <p:nvSpPr>
          <p:cNvPr id="383" name="TextBox 382">
            <a:extLst>
              <a:ext uri="{FF2B5EF4-FFF2-40B4-BE49-F238E27FC236}">
                <a16:creationId xmlns:a16="http://schemas.microsoft.com/office/drawing/2014/main" id="{360009DE-264A-AC4B-B2E3-2C387BA783B9}"/>
              </a:ext>
            </a:extLst>
          </p:cNvPr>
          <p:cNvSpPr txBox="1"/>
          <p:nvPr/>
        </p:nvSpPr>
        <p:spPr>
          <a:xfrm>
            <a:off x="964542" y="5296669"/>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query</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read</a:t>
            </a:r>
          </a:p>
        </p:txBody>
      </p:sp>
      <p:sp>
        <p:nvSpPr>
          <p:cNvPr id="384" name="TextBox 383">
            <a:extLst>
              <a:ext uri="{FF2B5EF4-FFF2-40B4-BE49-F238E27FC236}">
                <a16:creationId xmlns:a16="http://schemas.microsoft.com/office/drawing/2014/main" id="{A7407CDC-4B7F-D342-BE1B-31DCB55CCDE5}"/>
              </a:ext>
            </a:extLst>
          </p:cNvPr>
          <p:cNvSpPr txBox="1">
            <a:spLocks noChangeAspect="1"/>
          </p:cNvSpPr>
          <p:nvPr/>
        </p:nvSpPr>
        <p:spPr>
          <a:xfrm>
            <a:off x="1295179" y="5086265"/>
            <a:ext cx="186986" cy="186986"/>
          </a:xfrm>
          <a:prstGeom prst="ellipse">
            <a:avLst/>
          </a:prstGeom>
          <a:solidFill>
            <a:sysClr val="windowText" lastClr="000000"/>
          </a:solidFill>
          <a:ln w="28575">
            <a:solidFill>
              <a:schemeClr val="tx1"/>
            </a:solidFill>
          </a:ln>
        </p:spPr>
        <p:txBody>
          <a:bodyPr wrap="none" lIns="9144"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385" name="TextBox 384">
            <a:extLst>
              <a:ext uri="{FF2B5EF4-FFF2-40B4-BE49-F238E27FC236}">
                <a16:creationId xmlns:a16="http://schemas.microsoft.com/office/drawing/2014/main" id="{9EE50CA0-BF9D-8A4E-8E67-2239112A085A}"/>
              </a:ext>
            </a:extLst>
          </p:cNvPr>
          <p:cNvSpPr txBox="1"/>
          <p:nvPr/>
        </p:nvSpPr>
        <p:spPr>
          <a:xfrm>
            <a:off x="5284439" y="2535660"/>
            <a:ext cx="2750673" cy="3074336"/>
          </a:xfrm>
          <a:prstGeom prst="roundRect">
            <a:avLst>
              <a:gd name="adj" fmla="val 1745"/>
            </a:avLst>
          </a:prstGeom>
          <a:solidFill>
            <a:srgbClr val="70AD47">
              <a:lumMod val="40000"/>
              <a:lumOff val="60000"/>
            </a:srgbClr>
          </a:solidFill>
          <a:ln w="28575">
            <a:solidFill>
              <a:sysClr val="windowText" lastClr="000000"/>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70AD47">
                    <a:lumMod val="50000"/>
                  </a:srgbClr>
                </a:solidFill>
                <a:effectLst/>
                <a:uLnTx/>
                <a:uFillTx/>
                <a:latin typeface="Corbel" panose="020B0503020204020204" pitchFamily="34" charset="0"/>
              </a:rPr>
              <a:t>BitAlign (BA)</a:t>
            </a:r>
          </a:p>
        </p:txBody>
      </p:sp>
      <p:sp>
        <p:nvSpPr>
          <p:cNvPr id="386" name="TextBox 385">
            <a:extLst>
              <a:ext uri="{FF2B5EF4-FFF2-40B4-BE49-F238E27FC236}">
                <a16:creationId xmlns:a16="http://schemas.microsoft.com/office/drawing/2014/main" id="{58E1AFC4-D292-D549-B86A-0D246372066E}"/>
              </a:ext>
            </a:extLst>
          </p:cNvPr>
          <p:cNvSpPr txBox="1"/>
          <p:nvPr/>
        </p:nvSpPr>
        <p:spPr>
          <a:xfrm>
            <a:off x="1858987" y="5082592"/>
            <a:ext cx="914223"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Scratchpad</a:t>
            </a:r>
          </a:p>
        </p:txBody>
      </p:sp>
      <p:sp>
        <p:nvSpPr>
          <p:cNvPr id="387" name="TextBox 386">
            <a:extLst>
              <a:ext uri="{FF2B5EF4-FFF2-40B4-BE49-F238E27FC236}">
                <a16:creationId xmlns:a16="http://schemas.microsoft.com/office/drawing/2014/main" id="{E2F19CF7-AB66-7C42-8A55-1E596E896034}"/>
              </a:ext>
            </a:extLst>
          </p:cNvPr>
          <p:cNvSpPr txBox="1"/>
          <p:nvPr/>
        </p:nvSpPr>
        <p:spPr>
          <a:xfrm>
            <a:off x="1858987" y="2660970"/>
            <a:ext cx="914223"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 Scratchpad</a:t>
            </a:r>
          </a:p>
        </p:txBody>
      </p:sp>
      <p:sp>
        <p:nvSpPr>
          <p:cNvPr id="388" name="TextBox 387">
            <a:extLst>
              <a:ext uri="{FF2B5EF4-FFF2-40B4-BE49-F238E27FC236}">
                <a16:creationId xmlns:a16="http://schemas.microsoft.com/office/drawing/2014/main" id="{D45B38BF-3C5E-F64A-A9A1-6B1A006CF4D3}"/>
              </a:ext>
            </a:extLst>
          </p:cNvPr>
          <p:cNvSpPr txBox="1">
            <a:spLocks/>
          </p:cNvSpPr>
          <p:nvPr/>
        </p:nvSpPr>
        <p:spPr>
          <a:xfrm>
            <a:off x="2967092" y="3980184"/>
            <a:ext cx="914223" cy="652287"/>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Frequencies</a:t>
            </a:r>
          </a:p>
        </p:txBody>
      </p:sp>
      <p:sp>
        <p:nvSpPr>
          <p:cNvPr id="389" name="TextBox 388">
            <a:extLst>
              <a:ext uri="{FF2B5EF4-FFF2-40B4-BE49-F238E27FC236}">
                <a16:creationId xmlns:a16="http://schemas.microsoft.com/office/drawing/2014/main" id="{5E0DC71F-43C4-BB4E-A06D-5D7A15E525F5}"/>
              </a:ext>
            </a:extLst>
          </p:cNvPr>
          <p:cNvSpPr txBox="1"/>
          <p:nvPr/>
        </p:nvSpPr>
        <p:spPr>
          <a:xfrm>
            <a:off x="4075105" y="2660970"/>
            <a:ext cx="914407"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Scratchpad</a:t>
            </a:r>
          </a:p>
        </p:txBody>
      </p:sp>
      <p:sp>
        <p:nvSpPr>
          <p:cNvPr id="390" name="TextBox 389">
            <a:extLst>
              <a:ext uri="{FF2B5EF4-FFF2-40B4-BE49-F238E27FC236}">
                <a16:creationId xmlns:a16="http://schemas.microsoft.com/office/drawing/2014/main" id="{B710D81B-3E71-B840-98FC-19E5EE119FA2}"/>
              </a:ext>
            </a:extLst>
          </p:cNvPr>
          <p:cNvSpPr txBox="1">
            <a:spLocks/>
          </p:cNvSpPr>
          <p:nvPr/>
        </p:nvSpPr>
        <p:spPr>
          <a:xfrm>
            <a:off x="4075105" y="3980184"/>
            <a:ext cx="914407"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Calculate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Regions</a:t>
            </a:r>
          </a:p>
        </p:txBody>
      </p:sp>
      <p:sp>
        <p:nvSpPr>
          <p:cNvPr id="391" name="TextBox 390">
            <a:extLst>
              <a:ext uri="{FF2B5EF4-FFF2-40B4-BE49-F238E27FC236}">
                <a16:creationId xmlns:a16="http://schemas.microsoft.com/office/drawing/2014/main" id="{C3FC1D87-12F5-BD4E-9B84-838BECDF89F4}"/>
              </a:ext>
            </a:extLst>
          </p:cNvPr>
          <p:cNvSpPr txBox="1"/>
          <p:nvPr/>
        </p:nvSpPr>
        <p:spPr>
          <a:xfrm>
            <a:off x="5432867" y="2660970"/>
            <a:ext cx="2470967"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DC-SRAM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(Input Scratchpad)</a:t>
            </a:r>
          </a:p>
        </p:txBody>
      </p:sp>
      <p:sp>
        <p:nvSpPr>
          <p:cNvPr id="392" name="TextBox 391">
            <a:extLst>
              <a:ext uri="{FF2B5EF4-FFF2-40B4-BE49-F238E27FC236}">
                <a16:creationId xmlns:a16="http://schemas.microsoft.com/office/drawing/2014/main" id="{57B51410-62D7-5042-9BBE-A9757948B5F0}"/>
              </a:ext>
            </a:extLst>
          </p:cNvPr>
          <p:cNvSpPr txBox="1">
            <a:spLocks/>
          </p:cNvSpPr>
          <p:nvPr/>
        </p:nvSpPr>
        <p:spPr>
          <a:xfrm>
            <a:off x="5431512" y="3368631"/>
            <a:ext cx="916500" cy="583629"/>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Generate Bitvectors</a:t>
            </a:r>
          </a:p>
        </p:txBody>
      </p:sp>
      <p:sp>
        <p:nvSpPr>
          <p:cNvPr id="393" name="TextBox 392">
            <a:extLst>
              <a:ext uri="{FF2B5EF4-FFF2-40B4-BE49-F238E27FC236}">
                <a16:creationId xmlns:a16="http://schemas.microsoft.com/office/drawing/2014/main" id="{2C746795-3C18-4243-BE4D-C531D2DA2604}"/>
              </a:ext>
            </a:extLst>
          </p:cNvPr>
          <p:cNvSpPr txBox="1">
            <a:spLocks/>
          </p:cNvSpPr>
          <p:nvPr/>
        </p:nvSpPr>
        <p:spPr>
          <a:xfrm>
            <a:off x="5431512" y="5081616"/>
            <a:ext cx="916500" cy="430105"/>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Traceback</a:t>
            </a:r>
          </a:p>
        </p:txBody>
      </p:sp>
      <p:sp>
        <p:nvSpPr>
          <p:cNvPr id="394" name="TextBox 393">
            <a:extLst>
              <a:ext uri="{FF2B5EF4-FFF2-40B4-BE49-F238E27FC236}">
                <a16:creationId xmlns:a16="http://schemas.microsoft.com/office/drawing/2014/main" id="{8EE8E914-864E-0445-8CE9-CD435555CF78}"/>
              </a:ext>
            </a:extLst>
          </p:cNvPr>
          <p:cNvSpPr txBox="1"/>
          <p:nvPr/>
        </p:nvSpPr>
        <p:spPr>
          <a:xfrm>
            <a:off x="5431512" y="4186804"/>
            <a:ext cx="2470967" cy="731330"/>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TB-SRAMs</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(Bitvector Scratchpad)</a:t>
            </a:r>
          </a:p>
        </p:txBody>
      </p:sp>
      <p:sp>
        <p:nvSpPr>
          <p:cNvPr id="395" name="TextBox 394">
            <a:extLst>
              <a:ext uri="{FF2B5EF4-FFF2-40B4-BE49-F238E27FC236}">
                <a16:creationId xmlns:a16="http://schemas.microsoft.com/office/drawing/2014/main" id="{15637F85-242E-5842-BD15-83240218D47E}"/>
              </a:ext>
            </a:extLst>
          </p:cNvPr>
          <p:cNvSpPr txBox="1"/>
          <p:nvPr/>
        </p:nvSpPr>
        <p:spPr>
          <a:xfrm>
            <a:off x="6903382" y="3368630"/>
            <a:ext cx="999097" cy="583629"/>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Hop Queues</a:t>
            </a:r>
          </a:p>
        </p:txBody>
      </p:sp>
      <p:cxnSp>
        <p:nvCxnSpPr>
          <p:cNvPr id="396" name="Straight Arrow Connector 395">
            <a:extLst>
              <a:ext uri="{FF2B5EF4-FFF2-40B4-BE49-F238E27FC236}">
                <a16:creationId xmlns:a16="http://schemas.microsoft.com/office/drawing/2014/main" id="{64A98ED4-5803-9740-B7F1-9D2E48DCA5A3}"/>
              </a:ext>
            </a:extLst>
          </p:cNvPr>
          <p:cNvCxnSpPr>
            <a:cxnSpLocks/>
            <a:stCxn id="386" idx="0"/>
            <a:endCxn id="382" idx="2"/>
          </p:cNvCxnSpPr>
          <p:nvPr/>
        </p:nvCxnSpPr>
        <p:spPr>
          <a:xfrm flipH="1" flipV="1">
            <a:off x="2316099" y="4632470"/>
            <a:ext cx="0" cy="450122"/>
          </a:xfrm>
          <a:prstGeom prst="straightConnector1">
            <a:avLst/>
          </a:prstGeom>
          <a:noFill/>
          <a:ln w="28575" cap="flat" cmpd="sng" algn="ctr">
            <a:solidFill>
              <a:sysClr val="windowText" lastClr="000000"/>
            </a:solidFill>
            <a:prstDash val="solid"/>
            <a:miter lim="800000"/>
            <a:tailEnd type="triangle"/>
          </a:ln>
          <a:effectLst/>
        </p:spPr>
      </p:cxnSp>
      <p:cxnSp>
        <p:nvCxnSpPr>
          <p:cNvPr id="397" name="Straight Arrow Connector 396">
            <a:extLst>
              <a:ext uri="{FF2B5EF4-FFF2-40B4-BE49-F238E27FC236}">
                <a16:creationId xmlns:a16="http://schemas.microsoft.com/office/drawing/2014/main" id="{2DFB39EE-67C7-BD45-8B10-6A1289B7784B}"/>
              </a:ext>
            </a:extLst>
          </p:cNvPr>
          <p:cNvCxnSpPr>
            <a:cxnSpLocks/>
            <a:stCxn id="382" idx="0"/>
            <a:endCxn id="387" idx="2"/>
          </p:cNvCxnSpPr>
          <p:nvPr/>
        </p:nvCxnSpPr>
        <p:spPr>
          <a:xfrm flipV="1">
            <a:off x="2316099" y="3676993"/>
            <a:ext cx="0" cy="303191"/>
          </a:xfrm>
          <a:prstGeom prst="straightConnector1">
            <a:avLst/>
          </a:prstGeom>
          <a:noFill/>
          <a:ln w="28575" cap="flat" cmpd="sng" algn="ctr">
            <a:solidFill>
              <a:sysClr val="windowText" lastClr="000000"/>
            </a:solidFill>
            <a:prstDash val="solid"/>
            <a:miter lim="800000"/>
            <a:tailEnd type="triangle"/>
          </a:ln>
          <a:effectLst/>
        </p:spPr>
      </p:cxnSp>
      <p:cxnSp>
        <p:nvCxnSpPr>
          <p:cNvPr id="398" name="Elbow Connector 397">
            <a:extLst>
              <a:ext uri="{FF2B5EF4-FFF2-40B4-BE49-F238E27FC236}">
                <a16:creationId xmlns:a16="http://schemas.microsoft.com/office/drawing/2014/main" id="{6EEF3935-F400-E141-9D64-5541A11A7B13}"/>
              </a:ext>
            </a:extLst>
          </p:cNvPr>
          <p:cNvCxnSpPr>
            <a:cxnSpLocks/>
          </p:cNvCxnSpPr>
          <p:nvPr/>
        </p:nvCxnSpPr>
        <p:spPr>
          <a:xfrm rot="16200000" flipH="1">
            <a:off x="2007572" y="2574726"/>
            <a:ext cx="1693644" cy="1089948"/>
          </a:xfrm>
          <a:prstGeom prst="bentConnector3">
            <a:avLst>
              <a:gd name="adj1" fmla="val -129"/>
            </a:avLst>
          </a:prstGeom>
          <a:noFill/>
          <a:ln w="28575" cap="flat" cmpd="sng" algn="ctr">
            <a:solidFill>
              <a:sysClr val="windowText" lastClr="000000"/>
            </a:solidFill>
            <a:prstDash val="solid"/>
            <a:miter lim="800000"/>
            <a:tailEnd type="triangle"/>
          </a:ln>
          <a:effectLst/>
        </p:spPr>
      </p:cxnSp>
      <p:cxnSp>
        <p:nvCxnSpPr>
          <p:cNvPr id="399" name="Straight Connector 398">
            <a:extLst>
              <a:ext uri="{FF2B5EF4-FFF2-40B4-BE49-F238E27FC236}">
                <a16:creationId xmlns:a16="http://schemas.microsoft.com/office/drawing/2014/main" id="{B0B699CD-F00D-3C47-8D7F-479FB01F20EE}"/>
              </a:ext>
            </a:extLst>
          </p:cNvPr>
          <p:cNvCxnSpPr>
            <a:cxnSpLocks/>
          </p:cNvCxnSpPr>
          <p:nvPr/>
        </p:nvCxnSpPr>
        <p:spPr>
          <a:xfrm flipH="1">
            <a:off x="2307654" y="2272878"/>
            <a:ext cx="1766" cy="379792"/>
          </a:xfrm>
          <a:prstGeom prst="line">
            <a:avLst/>
          </a:prstGeom>
          <a:noFill/>
          <a:ln w="28575" cap="flat" cmpd="sng" algn="ctr">
            <a:solidFill>
              <a:sysClr val="windowText" lastClr="000000"/>
            </a:solidFill>
            <a:prstDash val="solid"/>
            <a:miter lim="800000"/>
            <a:tailEnd type="none"/>
          </a:ln>
          <a:effectLst/>
        </p:spPr>
      </p:cxnSp>
      <p:cxnSp>
        <p:nvCxnSpPr>
          <p:cNvPr id="400" name="Straight Connector 399">
            <a:extLst>
              <a:ext uri="{FF2B5EF4-FFF2-40B4-BE49-F238E27FC236}">
                <a16:creationId xmlns:a16="http://schemas.microsoft.com/office/drawing/2014/main" id="{790B5127-2564-AE42-B3CB-339D18420C36}"/>
              </a:ext>
            </a:extLst>
          </p:cNvPr>
          <p:cNvCxnSpPr>
            <a:cxnSpLocks/>
          </p:cNvCxnSpPr>
          <p:nvPr/>
        </p:nvCxnSpPr>
        <p:spPr>
          <a:xfrm>
            <a:off x="3491842" y="2268333"/>
            <a:ext cx="0" cy="1694396"/>
          </a:xfrm>
          <a:prstGeom prst="line">
            <a:avLst/>
          </a:prstGeom>
          <a:noFill/>
          <a:ln w="28575" cap="flat" cmpd="sng" algn="ctr">
            <a:solidFill>
              <a:sysClr val="windowText" lastClr="000000"/>
            </a:solidFill>
            <a:prstDash val="solid"/>
            <a:miter lim="800000"/>
            <a:tailEnd type="none"/>
          </a:ln>
          <a:effectLst/>
        </p:spPr>
      </p:cxnSp>
      <p:cxnSp>
        <p:nvCxnSpPr>
          <p:cNvPr id="401" name="Elbow Connector 400">
            <a:extLst>
              <a:ext uri="{FF2B5EF4-FFF2-40B4-BE49-F238E27FC236}">
                <a16:creationId xmlns:a16="http://schemas.microsoft.com/office/drawing/2014/main" id="{A5D178B4-9BA1-4D42-A962-9A2D41C54783}"/>
              </a:ext>
            </a:extLst>
          </p:cNvPr>
          <p:cNvCxnSpPr>
            <a:cxnSpLocks/>
            <a:endCxn id="389" idx="0"/>
          </p:cNvCxnSpPr>
          <p:nvPr/>
        </p:nvCxnSpPr>
        <p:spPr>
          <a:xfrm>
            <a:off x="3486727" y="2273500"/>
            <a:ext cx="1045582" cy="387470"/>
          </a:xfrm>
          <a:prstGeom prst="bentConnector2">
            <a:avLst/>
          </a:prstGeom>
          <a:noFill/>
          <a:ln w="28575" cap="flat" cmpd="sng" algn="ctr">
            <a:solidFill>
              <a:sysClr val="windowText" lastClr="000000"/>
            </a:solidFill>
            <a:prstDash val="solid"/>
            <a:miter lim="800000"/>
            <a:tailEnd type="triangle"/>
          </a:ln>
          <a:effectLst/>
        </p:spPr>
      </p:cxnSp>
      <p:cxnSp>
        <p:nvCxnSpPr>
          <p:cNvPr id="402" name="Straight Arrow Connector 401">
            <a:extLst>
              <a:ext uri="{FF2B5EF4-FFF2-40B4-BE49-F238E27FC236}">
                <a16:creationId xmlns:a16="http://schemas.microsoft.com/office/drawing/2014/main" id="{730372B7-A482-704D-8224-05DBDAD64B67}"/>
              </a:ext>
            </a:extLst>
          </p:cNvPr>
          <p:cNvCxnSpPr>
            <a:cxnSpLocks/>
          </p:cNvCxnSpPr>
          <p:nvPr/>
        </p:nvCxnSpPr>
        <p:spPr>
          <a:xfrm>
            <a:off x="4537619" y="3694625"/>
            <a:ext cx="0" cy="285559"/>
          </a:xfrm>
          <a:prstGeom prst="straightConnector1">
            <a:avLst/>
          </a:prstGeom>
          <a:noFill/>
          <a:ln w="28575" cap="flat" cmpd="sng" algn="ctr">
            <a:solidFill>
              <a:sysClr val="windowText" lastClr="000000"/>
            </a:solidFill>
            <a:prstDash val="solid"/>
            <a:miter lim="800000"/>
            <a:tailEnd type="triangle"/>
          </a:ln>
          <a:effectLst/>
        </p:spPr>
      </p:cxnSp>
      <p:cxnSp>
        <p:nvCxnSpPr>
          <p:cNvPr id="403" name="Elbow Connector 402">
            <a:extLst>
              <a:ext uri="{FF2B5EF4-FFF2-40B4-BE49-F238E27FC236}">
                <a16:creationId xmlns:a16="http://schemas.microsoft.com/office/drawing/2014/main" id="{AE0E1D92-0625-F94E-A345-CC9FE39B9663}"/>
              </a:ext>
            </a:extLst>
          </p:cNvPr>
          <p:cNvCxnSpPr>
            <a:cxnSpLocks/>
          </p:cNvCxnSpPr>
          <p:nvPr/>
        </p:nvCxnSpPr>
        <p:spPr>
          <a:xfrm>
            <a:off x="5188878" y="2272878"/>
            <a:ext cx="1481564" cy="378217"/>
          </a:xfrm>
          <a:prstGeom prst="bentConnector3">
            <a:avLst>
              <a:gd name="adj1" fmla="val 99969"/>
            </a:avLst>
          </a:prstGeom>
          <a:noFill/>
          <a:ln w="28575" cap="flat" cmpd="sng" algn="ctr">
            <a:solidFill>
              <a:sysClr val="windowText" lastClr="000000"/>
            </a:solidFill>
            <a:prstDash val="solid"/>
            <a:miter lim="800000"/>
            <a:tailEnd type="triangle"/>
          </a:ln>
          <a:effectLst/>
        </p:spPr>
      </p:cxnSp>
      <p:cxnSp>
        <p:nvCxnSpPr>
          <p:cNvPr id="404" name="Straight Connector 403">
            <a:extLst>
              <a:ext uri="{FF2B5EF4-FFF2-40B4-BE49-F238E27FC236}">
                <a16:creationId xmlns:a16="http://schemas.microsoft.com/office/drawing/2014/main" id="{FD750063-E279-E842-A1B0-55CAEB7104CB}"/>
              </a:ext>
            </a:extLst>
          </p:cNvPr>
          <p:cNvCxnSpPr>
            <a:cxnSpLocks/>
          </p:cNvCxnSpPr>
          <p:nvPr/>
        </p:nvCxnSpPr>
        <p:spPr>
          <a:xfrm>
            <a:off x="5195050" y="2268333"/>
            <a:ext cx="0" cy="2667094"/>
          </a:xfrm>
          <a:prstGeom prst="line">
            <a:avLst/>
          </a:prstGeom>
          <a:noFill/>
          <a:ln w="28575" cap="flat" cmpd="sng" algn="ctr">
            <a:solidFill>
              <a:sysClr val="windowText" lastClr="000000"/>
            </a:solidFill>
            <a:prstDash val="solid"/>
            <a:miter lim="800000"/>
            <a:tailEnd type="none"/>
          </a:ln>
          <a:effectLst/>
        </p:spPr>
      </p:cxnSp>
      <p:cxnSp>
        <p:nvCxnSpPr>
          <p:cNvPr id="405" name="Elbow Connector 404">
            <a:extLst>
              <a:ext uri="{FF2B5EF4-FFF2-40B4-BE49-F238E27FC236}">
                <a16:creationId xmlns:a16="http://schemas.microsoft.com/office/drawing/2014/main" id="{141AF061-975E-BC4B-BE84-2B9C0390A2CB}"/>
              </a:ext>
            </a:extLst>
          </p:cNvPr>
          <p:cNvCxnSpPr>
            <a:cxnSpLocks/>
            <a:stCxn id="390" idx="2"/>
          </p:cNvCxnSpPr>
          <p:nvPr/>
        </p:nvCxnSpPr>
        <p:spPr>
          <a:xfrm rot="16200000" flipH="1">
            <a:off x="4717176" y="4447603"/>
            <a:ext cx="302957" cy="672692"/>
          </a:xfrm>
          <a:prstGeom prst="bentConnector2">
            <a:avLst/>
          </a:prstGeom>
          <a:noFill/>
          <a:ln w="28575" cap="flat" cmpd="sng" algn="ctr">
            <a:solidFill>
              <a:sysClr val="windowText" lastClr="000000"/>
            </a:solidFill>
            <a:prstDash val="solid"/>
            <a:miter lim="800000"/>
          </a:ln>
          <a:effectLst/>
        </p:spPr>
      </p:cxnSp>
      <p:cxnSp>
        <p:nvCxnSpPr>
          <p:cNvPr id="406" name="Straight Arrow Connector 405">
            <a:extLst>
              <a:ext uri="{FF2B5EF4-FFF2-40B4-BE49-F238E27FC236}">
                <a16:creationId xmlns:a16="http://schemas.microsoft.com/office/drawing/2014/main" id="{2F822F42-B6A0-B94A-B53E-752CBA929DDA}"/>
              </a:ext>
            </a:extLst>
          </p:cNvPr>
          <p:cNvCxnSpPr>
            <a:cxnSpLocks/>
          </p:cNvCxnSpPr>
          <p:nvPr/>
        </p:nvCxnSpPr>
        <p:spPr>
          <a:xfrm>
            <a:off x="5882909" y="3119700"/>
            <a:ext cx="0" cy="238928"/>
          </a:xfrm>
          <a:prstGeom prst="straightConnector1">
            <a:avLst/>
          </a:prstGeom>
          <a:noFill/>
          <a:ln w="28575" cap="flat" cmpd="sng" algn="ctr">
            <a:solidFill>
              <a:sysClr val="windowText" lastClr="000000"/>
            </a:solidFill>
            <a:prstDash val="solid"/>
            <a:miter lim="800000"/>
            <a:tailEnd type="triangle"/>
          </a:ln>
          <a:effectLst/>
        </p:spPr>
      </p:cxnSp>
      <p:cxnSp>
        <p:nvCxnSpPr>
          <p:cNvPr id="407" name="Straight Arrow Connector 406">
            <a:extLst>
              <a:ext uri="{FF2B5EF4-FFF2-40B4-BE49-F238E27FC236}">
                <a16:creationId xmlns:a16="http://schemas.microsoft.com/office/drawing/2014/main" id="{5D4B1C22-940A-7341-9907-BEE8BEE73123}"/>
              </a:ext>
            </a:extLst>
          </p:cNvPr>
          <p:cNvCxnSpPr>
            <a:cxnSpLocks/>
          </p:cNvCxnSpPr>
          <p:nvPr/>
        </p:nvCxnSpPr>
        <p:spPr>
          <a:xfrm>
            <a:off x="5882909" y="3966522"/>
            <a:ext cx="0" cy="220282"/>
          </a:xfrm>
          <a:prstGeom prst="straightConnector1">
            <a:avLst/>
          </a:prstGeom>
          <a:noFill/>
          <a:ln w="28575" cap="flat" cmpd="sng" algn="ctr">
            <a:solidFill>
              <a:sysClr val="windowText" lastClr="000000"/>
            </a:solidFill>
            <a:prstDash val="solid"/>
            <a:miter lim="800000"/>
            <a:tailEnd type="triangle"/>
          </a:ln>
          <a:effectLst/>
        </p:spPr>
      </p:cxnSp>
      <p:cxnSp>
        <p:nvCxnSpPr>
          <p:cNvPr id="408" name="Straight Arrow Connector 407">
            <a:extLst>
              <a:ext uri="{FF2B5EF4-FFF2-40B4-BE49-F238E27FC236}">
                <a16:creationId xmlns:a16="http://schemas.microsoft.com/office/drawing/2014/main" id="{A2C65AC7-2AFE-6243-AB7B-8A6DD1DF4404}"/>
              </a:ext>
            </a:extLst>
          </p:cNvPr>
          <p:cNvCxnSpPr>
            <a:cxnSpLocks/>
          </p:cNvCxnSpPr>
          <p:nvPr/>
        </p:nvCxnSpPr>
        <p:spPr>
          <a:xfrm>
            <a:off x="5882909" y="4918134"/>
            <a:ext cx="0" cy="163482"/>
          </a:xfrm>
          <a:prstGeom prst="straightConnector1">
            <a:avLst/>
          </a:prstGeom>
          <a:noFill/>
          <a:ln w="28575" cap="flat" cmpd="sng" algn="ctr">
            <a:solidFill>
              <a:sysClr val="windowText" lastClr="000000"/>
            </a:solidFill>
            <a:prstDash val="solid"/>
            <a:miter lim="800000"/>
            <a:tailEnd type="triangle"/>
          </a:ln>
          <a:effectLst/>
        </p:spPr>
      </p:cxnSp>
      <p:cxnSp>
        <p:nvCxnSpPr>
          <p:cNvPr id="409" name="Straight Arrow Connector 408">
            <a:extLst>
              <a:ext uri="{FF2B5EF4-FFF2-40B4-BE49-F238E27FC236}">
                <a16:creationId xmlns:a16="http://schemas.microsoft.com/office/drawing/2014/main" id="{D84B9939-E17D-B344-AFC3-83CCE79E2D80}"/>
              </a:ext>
            </a:extLst>
          </p:cNvPr>
          <p:cNvCxnSpPr>
            <a:cxnSpLocks/>
            <a:stCxn id="395" idx="1"/>
            <a:endCxn id="392" idx="3"/>
          </p:cNvCxnSpPr>
          <p:nvPr/>
        </p:nvCxnSpPr>
        <p:spPr>
          <a:xfrm flipH="1">
            <a:off x="6348012" y="3660445"/>
            <a:ext cx="555370" cy="0"/>
          </a:xfrm>
          <a:prstGeom prst="straightConnector1">
            <a:avLst/>
          </a:prstGeom>
          <a:noFill/>
          <a:ln w="28575" cap="flat" cmpd="sng" algn="ctr">
            <a:solidFill>
              <a:sysClr val="windowText" lastClr="000000"/>
            </a:solidFill>
            <a:prstDash val="solid"/>
            <a:miter lim="800000"/>
            <a:headEnd type="triangle"/>
            <a:tailEnd type="triangle"/>
          </a:ln>
          <a:effectLst/>
        </p:spPr>
      </p:cxnSp>
      <p:sp>
        <p:nvSpPr>
          <p:cNvPr id="410" name="TextBox 409">
            <a:extLst>
              <a:ext uri="{FF2B5EF4-FFF2-40B4-BE49-F238E27FC236}">
                <a16:creationId xmlns:a16="http://schemas.microsoft.com/office/drawing/2014/main" id="{5C79856B-A18E-4B4D-B5D4-6C87EA4E3F1D}"/>
              </a:ext>
            </a:extLst>
          </p:cNvPr>
          <p:cNvSpPr txBox="1"/>
          <p:nvPr/>
        </p:nvSpPr>
        <p:spPr>
          <a:xfrm>
            <a:off x="2241630" y="4700530"/>
            <a:ext cx="93385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query k-mers</a:t>
            </a:r>
          </a:p>
        </p:txBody>
      </p:sp>
      <p:sp>
        <p:nvSpPr>
          <p:cNvPr id="411" name="TextBox 410">
            <a:extLst>
              <a:ext uri="{FF2B5EF4-FFF2-40B4-BE49-F238E27FC236}">
                <a16:creationId xmlns:a16="http://schemas.microsoft.com/office/drawing/2014/main" id="{76388AB4-B645-F241-9654-8E92AC584668}"/>
              </a:ext>
            </a:extLst>
          </p:cNvPr>
          <p:cNvSpPr txBox="1"/>
          <p:nvPr/>
        </p:nvSpPr>
        <p:spPr>
          <a:xfrm>
            <a:off x="2227748" y="3659957"/>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minimizers</a:t>
            </a:r>
          </a:p>
        </p:txBody>
      </p:sp>
      <p:sp>
        <p:nvSpPr>
          <p:cNvPr id="412" name="TextBox 411">
            <a:extLst>
              <a:ext uri="{FF2B5EF4-FFF2-40B4-BE49-F238E27FC236}">
                <a16:creationId xmlns:a16="http://schemas.microsoft.com/office/drawing/2014/main" id="{7AC7D2DA-18A2-AF4B-9143-247B4733C7DD}"/>
              </a:ext>
            </a:extLst>
          </p:cNvPr>
          <p:cNvSpPr txBox="1"/>
          <p:nvPr/>
        </p:nvSpPr>
        <p:spPr>
          <a:xfrm>
            <a:off x="2430264" y="1992462"/>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frequencies</a:t>
            </a:r>
          </a:p>
        </p:txBody>
      </p:sp>
      <p:sp>
        <p:nvSpPr>
          <p:cNvPr id="413" name="TextBox 412">
            <a:extLst>
              <a:ext uri="{FF2B5EF4-FFF2-40B4-BE49-F238E27FC236}">
                <a16:creationId xmlns:a16="http://schemas.microsoft.com/office/drawing/2014/main" id="{BF7146DB-33AA-6F4B-8F8B-C8B1202B4B9A}"/>
              </a:ext>
            </a:extLst>
          </p:cNvPr>
          <p:cNvSpPr txBox="1"/>
          <p:nvPr/>
        </p:nvSpPr>
        <p:spPr>
          <a:xfrm>
            <a:off x="3491842" y="1990807"/>
            <a:ext cx="927698"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seed locations</a:t>
            </a:r>
          </a:p>
        </p:txBody>
      </p:sp>
      <p:sp>
        <p:nvSpPr>
          <p:cNvPr id="414" name="TextBox 413">
            <a:extLst>
              <a:ext uri="{FF2B5EF4-FFF2-40B4-BE49-F238E27FC236}">
                <a16:creationId xmlns:a16="http://schemas.microsoft.com/office/drawing/2014/main" id="{ABB48E92-064E-FD4A-BB62-1D97440EB5C6}"/>
              </a:ext>
            </a:extLst>
          </p:cNvPr>
          <p:cNvSpPr txBox="1"/>
          <p:nvPr/>
        </p:nvSpPr>
        <p:spPr>
          <a:xfrm>
            <a:off x="5465632" y="1990807"/>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graph nodes</a:t>
            </a:r>
          </a:p>
        </p:txBody>
      </p:sp>
      <p:sp>
        <p:nvSpPr>
          <p:cNvPr id="415" name="TextBox 414">
            <a:extLst>
              <a:ext uri="{FF2B5EF4-FFF2-40B4-BE49-F238E27FC236}">
                <a16:creationId xmlns:a16="http://schemas.microsoft.com/office/drawing/2014/main" id="{BF1F81E9-E629-8344-98B5-0AB1172BFB43}"/>
              </a:ext>
            </a:extLst>
          </p:cNvPr>
          <p:cNvSpPr txBox="1">
            <a:spLocks noChangeAspect="1"/>
          </p:cNvSpPr>
          <p:nvPr/>
        </p:nvSpPr>
        <p:spPr>
          <a:xfrm>
            <a:off x="1785314" y="3912124"/>
            <a:ext cx="186986" cy="186986"/>
          </a:xfrm>
          <a:prstGeom prst="ellipse">
            <a:avLst/>
          </a:prstGeom>
          <a:solidFill>
            <a:sysClr val="windowText" lastClr="000000"/>
          </a:solidFill>
          <a:ln w="28575">
            <a:solidFill>
              <a:schemeClr val="tx1"/>
            </a:solidFill>
          </a:ln>
        </p:spPr>
        <p:txBody>
          <a:bodyPr wrap="none" lIns="0" tIns="0" rIns="0" bIns="18288"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416" name="TextBox 415">
            <a:extLst>
              <a:ext uri="{FF2B5EF4-FFF2-40B4-BE49-F238E27FC236}">
                <a16:creationId xmlns:a16="http://schemas.microsoft.com/office/drawing/2014/main" id="{99A60325-75A7-AC40-82C2-FAEDA1DCFD6B}"/>
              </a:ext>
            </a:extLst>
          </p:cNvPr>
          <p:cNvSpPr txBox="1">
            <a:spLocks noChangeAspect="1"/>
          </p:cNvSpPr>
          <p:nvPr/>
        </p:nvSpPr>
        <p:spPr>
          <a:xfrm>
            <a:off x="2216331" y="2138977"/>
            <a:ext cx="186986" cy="186986"/>
          </a:xfrm>
          <a:prstGeom prst="ellipse">
            <a:avLst/>
          </a:prstGeom>
          <a:solidFill>
            <a:sysClr val="windowText" lastClr="000000"/>
          </a:solidFill>
          <a:ln w="28575">
            <a:solidFill>
              <a:schemeClr val="tx1"/>
            </a:solidFill>
          </a:ln>
        </p:spPr>
        <p:txBody>
          <a:bodyPr wrap="none" lIns="9144"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417" name="TextBox 416">
            <a:extLst>
              <a:ext uri="{FF2B5EF4-FFF2-40B4-BE49-F238E27FC236}">
                <a16:creationId xmlns:a16="http://schemas.microsoft.com/office/drawing/2014/main" id="{70BBF2D2-297F-AD42-964D-7E163ADD79F0}"/>
              </a:ext>
            </a:extLst>
          </p:cNvPr>
          <p:cNvSpPr txBox="1">
            <a:spLocks noChangeAspect="1"/>
          </p:cNvSpPr>
          <p:nvPr/>
        </p:nvSpPr>
        <p:spPr>
          <a:xfrm>
            <a:off x="2892424" y="3912124"/>
            <a:ext cx="186986" cy="186986"/>
          </a:xfrm>
          <a:prstGeom prst="ellipse">
            <a:avLst/>
          </a:prstGeom>
          <a:solidFill>
            <a:sysClr val="windowText" lastClr="000000"/>
          </a:solidFill>
          <a:ln w="28575">
            <a:solidFill>
              <a:schemeClr val="tx1"/>
            </a:solidFill>
          </a:ln>
        </p:spPr>
        <p:txBody>
          <a:bodyPr wrap="none" lIns="0" tIns="0" rIns="9144"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418" name="TextBox 417">
            <a:extLst>
              <a:ext uri="{FF2B5EF4-FFF2-40B4-BE49-F238E27FC236}">
                <a16:creationId xmlns:a16="http://schemas.microsoft.com/office/drawing/2014/main" id="{CB9002A9-632E-964E-91F9-0D009E849D2E}"/>
              </a:ext>
            </a:extLst>
          </p:cNvPr>
          <p:cNvSpPr txBox="1">
            <a:spLocks noChangeAspect="1"/>
          </p:cNvSpPr>
          <p:nvPr/>
        </p:nvSpPr>
        <p:spPr>
          <a:xfrm>
            <a:off x="4445461" y="2150711"/>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419" name="TextBox 418">
            <a:extLst>
              <a:ext uri="{FF2B5EF4-FFF2-40B4-BE49-F238E27FC236}">
                <a16:creationId xmlns:a16="http://schemas.microsoft.com/office/drawing/2014/main" id="{0A75CE2D-30D2-D24E-B90E-21A33E9EC958}"/>
              </a:ext>
            </a:extLst>
          </p:cNvPr>
          <p:cNvSpPr txBox="1">
            <a:spLocks noChangeAspect="1"/>
          </p:cNvSpPr>
          <p:nvPr/>
        </p:nvSpPr>
        <p:spPr>
          <a:xfrm>
            <a:off x="3992300" y="3919902"/>
            <a:ext cx="186986" cy="186986"/>
          </a:xfrm>
          <a:prstGeom prst="ellipse">
            <a:avLst/>
          </a:prstGeom>
          <a:solidFill>
            <a:sysClr val="windowText" lastClr="000000"/>
          </a:solidFill>
          <a:ln w="28575">
            <a:solidFill>
              <a:schemeClr val="tx1"/>
            </a:solidFill>
          </a:ln>
        </p:spPr>
        <p:txBody>
          <a:bodyPr wrap="none" lIns="0" tIns="0" rIns="9144"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420" name="TextBox 419">
            <a:extLst>
              <a:ext uri="{FF2B5EF4-FFF2-40B4-BE49-F238E27FC236}">
                <a16:creationId xmlns:a16="http://schemas.microsoft.com/office/drawing/2014/main" id="{7176DC24-7C0F-D149-9FD6-3726954ED901}"/>
              </a:ext>
            </a:extLst>
          </p:cNvPr>
          <p:cNvSpPr txBox="1">
            <a:spLocks noChangeAspect="1"/>
          </p:cNvSpPr>
          <p:nvPr/>
        </p:nvSpPr>
        <p:spPr>
          <a:xfrm>
            <a:off x="6573502" y="2138977"/>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
        <p:nvSpPr>
          <p:cNvPr id="421" name="TextBox 420">
            <a:extLst>
              <a:ext uri="{FF2B5EF4-FFF2-40B4-BE49-F238E27FC236}">
                <a16:creationId xmlns:a16="http://schemas.microsoft.com/office/drawing/2014/main" id="{7B986909-933B-3E41-BADE-2B634A4C9B8A}"/>
              </a:ext>
            </a:extLst>
          </p:cNvPr>
          <p:cNvSpPr txBox="1">
            <a:spLocks noChangeAspect="1"/>
          </p:cNvSpPr>
          <p:nvPr/>
        </p:nvSpPr>
        <p:spPr>
          <a:xfrm>
            <a:off x="5338019" y="3249713"/>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8</a:t>
            </a:r>
          </a:p>
        </p:txBody>
      </p:sp>
      <p:sp>
        <p:nvSpPr>
          <p:cNvPr id="422" name="TextBox 421">
            <a:extLst>
              <a:ext uri="{FF2B5EF4-FFF2-40B4-BE49-F238E27FC236}">
                <a16:creationId xmlns:a16="http://schemas.microsoft.com/office/drawing/2014/main" id="{FE5BF468-148A-074A-83B9-00469D08F91E}"/>
              </a:ext>
            </a:extLst>
          </p:cNvPr>
          <p:cNvSpPr txBox="1">
            <a:spLocks noChangeAspect="1"/>
          </p:cNvSpPr>
          <p:nvPr/>
        </p:nvSpPr>
        <p:spPr>
          <a:xfrm>
            <a:off x="6532204" y="3449680"/>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9</a:t>
            </a:r>
          </a:p>
        </p:txBody>
      </p:sp>
      <p:sp>
        <p:nvSpPr>
          <p:cNvPr id="423" name="TextBox 422">
            <a:extLst>
              <a:ext uri="{FF2B5EF4-FFF2-40B4-BE49-F238E27FC236}">
                <a16:creationId xmlns:a16="http://schemas.microsoft.com/office/drawing/2014/main" id="{A33E2774-692D-7A4F-9CCA-9EE7FE0F71BD}"/>
              </a:ext>
            </a:extLst>
          </p:cNvPr>
          <p:cNvSpPr txBox="1">
            <a:spLocks noChangeAspect="1"/>
          </p:cNvSpPr>
          <p:nvPr/>
        </p:nvSpPr>
        <p:spPr>
          <a:xfrm>
            <a:off x="5929660" y="3974393"/>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10</a:t>
            </a:r>
          </a:p>
        </p:txBody>
      </p:sp>
      <p:sp>
        <p:nvSpPr>
          <p:cNvPr id="424" name="TextBox 423">
            <a:extLst>
              <a:ext uri="{FF2B5EF4-FFF2-40B4-BE49-F238E27FC236}">
                <a16:creationId xmlns:a16="http://schemas.microsoft.com/office/drawing/2014/main" id="{EAE6DCD4-E44E-E74B-925A-AE708098BEEA}"/>
              </a:ext>
            </a:extLst>
          </p:cNvPr>
          <p:cNvSpPr txBox="1">
            <a:spLocks noChangeAspect="1"/>
          </p:cNvSpPr>
          <p:nvPr/>
        </p:nvSpPr>
        <p:spPr>
          <a:xfrm>
            <a:off x="5358316" y="4992772"/>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11</a:t>
            </a:r>
          </a:p>
        </p:txBody>
      </p:sp>
    </p:spTree>
    <p:extLst>
      <p:ext uri="{BB962C8B-B14F-4D97-AF65-F5344CB8AC3E}">
        <p14:creationId xmlns:p14="http://schemas.microsoft.com/office/powerpoint/2010/main" val="163352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0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0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animBg="1"/>
      <p:bldP spid="383" grpId="0"/>
      <p:bldP spid="384"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410" grpId="0"/>
      <p:bldP spid="411" grpId="0"/>
      <p:bldP spid="412" grpId="0"/>
      <p:bldP spid="413" grpId="0"/>
      <p:bldP spid="414" grpId="0"/>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MinSeed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18</a:t>
            </a:fld>
            <a:endParaRPr lang="en-US" dirty="0"/>
          </a:p>
        </p:txBody>
      </p:sp>
      <p:pic>
        <p:nvPicPr>
          <p:cNvPr id="5" name="Picture 4">
            <a:extLst>
              <a:ext uri="{FF2B5EF4-FFF2-40B4-BE49-F238E27FC236}">
                <a16:creationId xmlns:a16="http://schemas.microsoft.com/office/drawing/2014/main" id="{F680E4C5-7808-B244-B45A-303CE65AEF8D}"/>
              </a:ext>
            </a:extLst>
          </p:cNvPr>
          <p:cNvPicPr>
            <a:picLocks noChangeAspect="1"/>
          </p:cNvPicPr>
          <p:nvPr/>
        </p:nvPicPr>
        <p:blipFill>
          <a:blip r:embed="rId3"/>
          <a:stretch>
            <a:fillRect/>
          </a:stretch>
        </p:blipFill>
        <p:spPr>
          <a:xfrm>
            <a:off x="591671" y="1223931"/>
            <a:ext cx="7960660" cy="2324174"/>
          </a:xfrm>
          <a:prstGeom prst="rect">
            <a:avLst/>
          </a:prstGeom>
        </p:spPr>
      </p:pic>
      <p:sp>
        <p:nvSpPr>
          <p:cNvPr id="7" name="Rectangle 6">
            <a:extLst>
              <a:ext uri="{FF2B5EF4-FFF2-40B4-BE49-F238E27FC236}">
                <a16:creationId xmlns:a16="http://schemas.microsoft.com/office/drawing/2014/main" id="{02EB57F3-989A-1048-80BC-37327D0CE69C}"/>
              </a:ext>
            </a:extLst>
          </p:cNvPr>
          <p:cNvSpPr/>
          <p:nvPr/>
        </p:nvSpPr>
        <p:spPr>
          <a:xfrm>
            <a:off x="591669" y="3551868"/>
            <a:ext cx="8410072" cy="2909066"/>
          </a:xfrm>
          <a:prstGeom prst="rect">
            <a:avLst/>
          </a:prstGeom>
        </p:spPr>
        <p:txBody>
          <a:bodyPr wrap="square">
            <a:spAutoFit/>
          </a:bodyPr>
          <a:lstStyle/>
          <a:p>
            <a:pPr marL="457200" indent="-457200">
              <a:lnSpc>
                <a:spcPct val="120000"/>
              </a:lnSpc>
              <a:buAutoNum type="arabicParenBoth"/>
            </a:pPr>
            <a:r>
              <a:rPr lang="en-US" sz="2200" b="1" dirty="0">
                <a:solidFill>
                  <a:srgbClr val="7030A0"/>
                </a:solidFill>
                <a:latin typeface="+mj-lt"/>
              </a:rPr>
              <a:t>Three computation modules </a:t>
            </a:r>
            <a:r>
              <a:rPr lang="en-US" sz="2200" dirty="0">
                <a:latin typeface="+mj-lt"/>
              </a:rPr>
              <a:t>responsible for finding the minimizers, filtering the frequencies of minimizers, and finding the associated regions of every seed location</a:t>
            </a:r>
          </a:p>
          <a:p>
            <a:pPr marL="457200" indent="-457200">
              <a:lnSpc>
                <a:spcPct val="120000"/>
              </a:lnSpc>
              <a:buAutoNum type="arabicParenBoth"/>
            </a:pPr>
            <a:r>
              <a:rPr lang="en-US" sz="2200" b="1" dirty="0">
                <a:solidFill>
                  <a:schemeClr val="accent6">
                    <a:lumMod val="75000"/>
                  </a:schemeClr>
                </a:solidFill>
                <a:latin typeface="+mj-lt"/>
              </a:rPr>
              <a:t>Three scratchpads </a:t>
            </a:r>
            <a:r>
              <a:rPr lang="en-US" sz="2200" dirty="0">
                <a:latin typeface="+mj-lt"/>
              </a:rPr>
              <a:t>for storing the query read, its minimizers, and seed locations</a:t>
            </a:r>
          </a:p>
          <a:p>
            <a:pPr marL="457200" indent="-457200">
              <a:lnSpc>
                <a:spcPct val="120000"/>
              </a:lnSpc>
              <a:buAutoNum type="arabicParenBoth"/>
            </a:pPr>
            <a:r>
              <a:rPr lang="en-US" sz="2200" b="1" dirty="0">
                <a:solidFill>
                  <a:srgbClr val="0070C0"/>
                </a:solidFill>
                <a:latin typeface="+mj-lt"/>
              </a:rPr>
              <a:t>The memory interface</a:t>
            </a:r>
            <a:r>
              <a:rPr lang="en-US" sz="2200" dirty="0">
                <a:latin typeface="+mj-lt"/>
              </a:rPr>
              <a:t>, which handles the frequency, seed location, and subgraph accesses</a:t>
            </a:r>
          </a:p>
        </p:txBody>
      </p:sp>
    </p:spTree>
    <p:extLst>
      <p:ext uri="{BB962C8B-B14F-4D97-AF65-F5344CB8AC3E}">
        <p14:creationId xmlns:p14="http://schemas.microsoft.com/office/powerpoint/2010/main" val="35121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BitAlign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19</a:t>
            </a:fld>
            <a:endParaRPr lang="en-US" dirty="0"/>
          </a:p>
        </p:txBody>
      </p:sp>
      <p:pic>
        <p:nvPicPr>
          <p:cNvPr id="6" name="Picture 5">
            <a:extLst>
              <a:ext uri="{FF2B5EF4-FFF2-40B4-BE49-F238E27FC236}">
                <a16:creationId xmlns:a16="http://schemas.microsoft.com/office/drawing/2014/main" id="{B4720A85-7BD4-B34D-B7A9-F04532F4DD53}"/>
              </a:ext>
            </a:extLst>
          </p:cNvPr>
          <p:cNvPicPr>
            <a:picLocks noChangeAspect="1"/>
          </p:cNvPicPr>
          <p:nvPr/>
        </p:nvPicPr>
        <p:blipFill>
          <a:blip r:embed="rId3"/>
          <a:stretch>
            <a:fillRect/>
          </a:stretch>
        </p:blipFill>
        <p:spPr>
          <a:xfrm>
            <a:off x="366962" y="2734788"/>
            <a:ext cx="8422242" cy="3666827"/>
          </a:xfrm>
          <a:prstGeom prst="rect">
            <a:avLst/>
          </a:prstGeom>
        </p:spPr>
      </p:pic>
      <p:sp>
        <p:nvSpPr>
          <p:cNvPr id="2" name="Rectangle 1">
            <a:extLst>
              <a:ext uri="{FF2B5EF4-FFF2-40B4-BE49-F238E27FC236}">
                <a16:creationId xmlns:a16="http://schemas.microsoft.com/office/drawing/2014/main" id="{2319DCD6-0A1E-DE48-8766-AE5C9E6D6995}"/>
              </a:ext>
            </a:extLst>
          </p:cNvPr>
          <p:cNvSpPr/>
          <p:nvPr/>
        </p:nvSpPr>
        <p:spPr>
          <a:xfrm>
            <a:off x="366962" y="1166336"/>
            <a:ext cx="8410073" cy="1377108"/>
          </a:xfrm>
          <a:prstGeom prst="rect">
            <a:avLst/>
          </a:prstGeom>
        </p:spPr>
        <p:txBody>
          <a:bodyPr wrap="square">
            <a:spAutoFit/>
          </a:bodyPr>
          <a:lstStyle/>
          <a:p>
            <a:pPr marL="342900" indent="-342900">
              <a:lnSpc>
                <a:spcPct val="130000"/>
              </a:lnSpc>
              <a:buClr>
                <a:srgbClr val="0070C0"/>
              </a:buClr>
              <a:buFont typeface="Wingdings" pitchFamily="2" charset="2"/>
              <a:buChar char="q"/>
            </a:pPr>
            <a:r>
              <a:rPr lang="en-US" sz="2200" b="1" dirty="0">
                <a:solidFill>
                  <a:srgbClr val="FE6200"/>
                </a:solidFill>
                <a:latin typeface="Corbel" panose="020B0503020204020204" pitchFamily="34" charset="0"/>
              </a:rPr>
              <a:t>Linear cyclic systolic array-based accelerator</a:t>
            </a:r>
          </a:p>
          <a:p>
            <a:pPr marL="342900" indent="-342900">
              <a:lnSpc>
                <a:spcPct val="130000"/>
              </a:lnSpc>
              <a:buClr>
                <a:srgbClr val="0070C0"/>
              </a:buClr>
              <a:buFont typeface="Wingdings" pitchFamily="2" charset="2"/>
              <a:buChar char="q"/>
            </a:pPr>
            <a:r>
              <a:rPr lang="en-US" sz="2200" b="1" i="1" dirty="0">
                <a:solidFill>
                  <a:srgbClr val="7030A0"/>
                </a:solidFill>
                <a:latin typeface="Corbel" panose="020B0503020204020204" pitchFamily="34" charset="0"/>
              </a:rPr>
              <a:t>Hop queue registers </a:t>
            </a:r>
            <a:r>
              <a:rPr lang="en-US" sz="2200" dirty="0">
                <a:latin typeface="Corbel" panose="020B0503020204020204" pitchFamily="34" charset="0"/>
              </a:rPr>
              <a:t>to incorporate the hops by feeding the bitvectors of non-neighbor characters/nodes</a:t>
            </a:r>
          </a:p>
        </p:txBody>
      </p:sp>
    </p:spTree>
    <p:extLst>
      <p:ext uri="{BB962C8B-B14F-4D97-AF65-F5344CB8AC3E}">
        <p14:creationId xmlns:p14="http://schemas.microsoft.com/office/powerpoint/2010/main" val="124710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541338" indent="-309563">
              <a:lnSpc>
                <a:spcPct val="110000"/>
              </a:lnSpc>
              <a:spcBef>
                <a:spcPts val="600"/>
              </a:spcBef>
              <a:spcAft>
                <a:spcPts val="0"/>
              </a:spcAft>
            </a:pPr>
            <a:r>
              <a:rPr lang="en-US" sz="2200" b="1" dirty="0">
                <a:solidFill>
                  <a:srgbClr val="FE6200"/>
                </a:solidFill>
              </a:rPr>
              <a:t>Genome sequencing: </a:t>
            </a:r>
            <a:r>
              <a:rPr lang="en-US" sz="2200" dirty="0">
                <a:solidFill>
                  <a:schemeClr val="tx1"/>
                </a:solidFill>
              </a:rPr>
              <a:t>Enables us to determine the order of the DNA sequence in an organism’s genome</a:t>
            </a:r>
          </a:p>
          <a:p>
            <a:pPr marL="758825" lvl="1" indent="-217488">
              <a:lnSpc>
                <a:spcPct val="120000"/>
              </a:lnSpc>
              <a:spcBef>
                <a:spcPts val="600"/>
              </a:spcBef>
              <a:spcAft>
                <a:spcPts val="0"/>
              </a:spcAft>
            </a:pPr>
            <a:r>
              <a:rPr lang="en-US" sz="2200" dirty="0">
                <a:solidFill>
                  <a:schemeClr val="tx1"/>
                </a:solidFill>
              </a:rPr>
              <a:t>Plays a </a:t>
            </a:r>
            <a:r>
              <a:rPr lang="en-US" sz="2200" dirty="0">
                <a:solidFill>
                  <a:srgbClr val="00B050"/>
                </a:solidFill>
              </a:rPr>
              <a:t>pivotal role </a:t>
            </a:r>
            <a:r>
              <a:rPr lang="en-US" sz="2200" dirty="0">
                <a:solidFill>
                  <a:schemeClr val="tx1"/>
                </a:solidFill>
              </a:rPr>
              <a:t>in:</a:t>
            </a:r>
          </a:p>
          <a:p>
            <a:pPr marL="992188" lvl="2" indent="-227013">
              <a:lnSpc>
                <a:spcPct val="120000"/>
              </a:lnSpc>
              <a:spcBef>
                <a:spcPts val="0"/>
              </a:spcBef>
              <a:spcAft>
                <a:spcPts val="0"/>
              </a:spcAft>
            </a:pPr>
            <a:r>
              <a:rPr lang="en-US" sz="2100" dirty="0">
                <a:solidFill>
                  <a:schemeClr val="tx1"/>
                </a:solidFill>
              </a:rPr>
              <a:t>Personalized medicine</a:t>
            </a:r>
          </a:p>
          <a:p>
            <a:pPr marL="992188" lvl="2" indent="-227013">
              <a:lnSpc>
                <a:spcPct val="120000"/>
              </a:lnSpc>
              <a:spcBef>
                <a:spcPts val="0"/>
              </a:spcBef>
              <a:spcAft>
                <a:spcPts val="0"/>
              </a:spcAft>
            </a:pPr>
            <a:r>
              <a:rPr lang="en-US" sz="2100" dirty="0">
                <a:solidFill>
                  <a:schemeClr val="tx1"/>
                </a:solidFill>
              </a:rPr>
              <a:t>Outbreak tracing</a:t>
            </a:r>
          </a:p>
          <a:p>
            <a:pPr marL="992188" lvl="2" indent="-227013">
              <a:lnSpc>
                <a:spcPct val="120000"/>
              </a:lnSpc>
              <a:spcBef>
                <a:spcPts val="0"/>
              </a:spcBef>
              <a:spcAft>
                <a:spcPts val="0"/>
              </a:spcAft>
            </a:pPr>
            <a:r>
              <a:rPr lang="en-US" sz="2100" dirty="0">
                <a:solidFill>
                  <a:schemeClr val="tx1"/>
                </a:solidFill>
              </a:rPr>
              <a:t>Understanding of evolution</a:t>
            </a:r>
          </a:p>
          <a:p>
            <a:pPr marL="519113" indent="-292100">
              <a:lnSpc>
                <a:spcPct val="120000"/>
              </a:lnSpc>
              <a:spcBef>
                <a:spcPts val="4400"/>
              </a:spcBef>
              <a:spcAft>
                <a:spcPts val="0"/>
              </a:spcAft>
            </a:pPr>
            <a:r>
              <a:rPr lang="en-US" sz="2200" b="1" dirty="0">
                <a:solidFill>
                  <a:srgbClr val="C00000"/>
                </a:solidFill>
              </a:rPr>
              <a:t>Challenges:</a:t>
            </a:r>
          </a:p>
          <a:p>
            <a:pPr marL="758825" lvl="1" indent="-217488">
              <a:lnSpc>
                <a:spcPct val="120000"/>
              </a:lnSpc>
              <a:spcBef>
                <a:spcPts val="0"/>
              </a:spcBef>
              <a:spcAft>
                <a:spcPts val="0"/>
              </a:spcAft>
            </a:pPr>
            <a:r>
              <a:rPr lang="en-US" sz="2200" dirty="0">
                <a:solidFill>
                  <a:schemeClr val="tx1"/>
                </a:solidFill>
              </a:rPr>
              <a:t>There is no sequencing machine that takes long DNA as an input, and gives the complete sequence as output</a:t>
            </a:r>
          </a:p>
          <a:p>
            <a:pPr marL="758825" lvl="1" indent="-217488">
              <a:lnSpc>
                <a:spcPct val="120000"/>
              </a:lnSpc>
              <a:spcBef>
                <a:spcPts val="0"/>
              </a:spcBef>
              <a:spcAft>
                <a:spcPts val="0"/>
              </a:spcAft>
            </a:pPr>
            <a:r>
              <a:rPr lang="en-US" sz="2200" dirty="0">
                <a:solidFill>
                  <a:schemeClr val="tx1"/>
                </a:solidFill>
              </a:rPr>
              <a:t>Sequencing machines extract </a:t>
            </a:r>
            <a:r>
              <a:rPr lang="en-US" sz="2200" dirty="0">
                <a:solidFill>
                  <a:srgbClr val="C00000"/>
                </a:solidFill>
              </a:rPr>
              <a:t>small randomized fragments </a:t>
            </a:r>
            <a:r>
              <a:rPr lang="en-US" sz="2200" dirty="0">
                <a:solidFill>
                  <a:schemeClr val="tx1"/>
                </a:solidFill>
              </a:rPr>
              <a:t>of the original DNA sequence</a:t>
            </a:r>
          </a:p>
          <a:p>
            <a:pPr marL="446088" indent="-266700">
              <a:lnSpc>
                <a:spcPct val="120000"/>
              </a:lnSpc>
              <a:spcBef>
                <a:spcPts val="60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a:t>
            </a:fld>
            <a:endParaRPr lang="en-US" dirty="0"/>
          </a:p>
        </p:txBody>
      </p:sp>
      <p:pic>
        <p:nvPicPr>
          <p:cNvPr id="6" name="Picture 5">
            <a:extLst>
              <a:ext uri="{FF2B5EF4-FFF2-40B4-BE49-F238E27FC236}">
                <a16:creationId xmlns:a16="http://schemas.microsoft.com/office/drawing/2014/main" id="{8C62BDD8-22E4-0545-AA07-946E9BFD1A77}"/>
              </a:ext>
            </a:extLst>
          </p:cNvPr>
          <p:cNvPicPr>
            <a:picLocks noChangeAspect="1"/>
          </p:cNvPicPr>
          <p:nvPr/>
        </p:nvPicPr>
        <p:blipFill>
          <a:blip r:embed="rId4"/>
          <a:stretch>
            <a:fillRect/>
          </a:stretch>
        </p:blipFill>
        <p:spPr>
          <a:xfrm>
            <a:off x="6257282" y="1861023"/>
            <a:ext cx="2519754" cy="1525114"/>
          </a:xfrm>
          <a:prstGeom prst="rect">
            <a:avLst/>
          </a:prstGeom>
        </p:spPr>
      </p:pic>
    </p:spTree>
    <p:custDataLst>
      <p:tags r:id="rId1"/>
    </p:custDataLst>
    <p:extLst>
      <p:ext uri="{BB962C8B-B14F-4D97-AF65-F5344CB8AC3E}">
        <p14:creationId xmlns:p14="http://schemas.microsoft.com/office/powerpoint/2010/main" val="70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Overall System of GenGraph</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20</a:t>
            </a:fld>
            <a:endParaRPr lang="en-US" dirty="0"/>
          </a:p>
        </p:txBody>
      </p:sp>
      <p:pic>
        <p:nvPicPr>
          <p:cNvPr id="5" name="Picture 4">
            <a:extLst>
              <a:ext uri="{FF2B5EF4-FFF2-40B4-BE49-F238E27FC236}">
                <a16:creationId xmlns:a16="http://schemas.microsoft.com/office/drawing/2014/main" id="{BCC5C686-9804-7C45-9EC1-3DE89D45406E}"/>
              </a:ext>
            </a:extLst>
          </p:cNvPr>
          <p:cNvPicPr>
            <a:picLocks noChangeAspect="1"/>
          </p:cNvPicPr>
          <p:nvPr/>
        </p:nvPicPr>
        <p:blipFill>
          <a:blip r:embed="rId3"/>
          <a:stretch>
            <a:fillRect/>
          </a:stretch>
        </p:blipFill>
        <p:spPr>
          <a:xfrm>
            <a:off x="721363" y="1142148"/>
            <a:ext cx="7701271" cy="2462185"/>
          </a:xfrm>
          <a:prstGeom prst="rect">
            <a:avLst/>
          </a:prstGeom>
        </p:spPr>
      </p:pic>
      <p:sp>
        <p:nvSpPr>
          <p:cNvPr id="7" name="Rectangle 6">
            <a:extLst>
              <a:ext uri="{FF2B5EF4-FFF2-40B4-BE49-F238E27FC236}">
                <a16:creationId xmlns:a16="http://schemas.microsoft.com/office/drawing/2014/main" id="{67BA7719-99EB-6649-A9B3-2830168D11E1}"/>
              </a:ext>
            </a:extLst>
          </p:cNvPr>
          <p:cNvSpPr/>
          <p:nvPr/>
        </p:nvSpPr>
        <p:spPr>
          <a:xfrm>
            <a:off x="366962" y="3735580"/>
            <a:ext cx="8410072" cy="2697470"/>
          </a:xfrm>
          <a:prstGeom prst="rect">
            <a:avLst/>
          </a:prstGeom>
        </p:spPr>
        <p:txBody>
          <a:bodyPr wrap="square">
            <a:spAutoFit/>
          </a:bodyPr>
          <a:lstStyle/>
          <a:p>
            <a:pPr marL="342900" indent="-342900">
              <a:lnSpc>
                <a:spcPct val="130000"/>
              </a:lnSpc>
              <a:buClr>
                <a:srgbClr val="0070C0"/>
              </a:buClr>
              <a:buFont typeface="Wingdings" pitchFamily="2" charset="2"/>
              <a:buChar char="q"/>
            </a:pPr>
            <a:r>
              <a:rPr lang="en-US" sz="2200" dirty="0">
                <a:latin typeface="Corbel" panose="020B0503020204020204" pitchFamily="34" charset="0"/>
              </a:rPr>
              <a:t>A single GenGraph consists of </a:t>
            </a:r>
            <a:r>
              <a:rPr lang="en-US" sz="2200" b="1" dirty="0">
                <a:solidFill>
                  <a:srgbClr val="7030A0"/>
                </a:solidFill>
                <a:latin typeface="Corbel" panose="020B0503020204020204" pitchFamily="34" charset="0"/>
              </a:rPr>
              <a:t>8 MinSeed modules </a:t>
            </a:r>
            <a:r>
              <a:rPr lang="en-US" sz="2200" dirty="0">
                <a:latin typeface="Corbel" panose="020B0503020204020204" pitchFamily="34" charset="0"/>
              </a:rPr>
              <a:t>that exploit  data-level parallelism when performing seeding </a:t>
            </a:r>
          </a:p>
          <a:p>
            <a:pPr marL="342900" indent="-342900">
              <a:lnSpc>
                <a:spcPct val="130000"/>
              </a:lnSpc>
              <a:buClr>
                <a:srgbClr val="0070C0"/>
              </a:buClr>
              <a:buFont typeface="Wingdings" pitchFamily="2" charset="2"/>
              <a:buChar char="q"/>
            </a:pPr>
            <a:r>
              <a:rPr lang="en-US" sz="2200" dirty="0">
                <a:latin typeface="Corbel" panose="020B0503020204020204" pitchFamily="34" charset="0"/>
              </a:rPr>
              <a:t>Each MinSeed module has </a:t>
            </a:r>
            <a:r>
              <a:rPr lang="en-US" sz="2200" b="1" dirty="0">
                <a:solidFill>
                  <a:srgbClr val="0070C0"/>
                </a:solidFill>
                <a:latin typeface="Corbel" panose="020B0503020204020204" pitchFamily="34" charset="0"/>
              </a:rPr>
              <a:t>exclusive access to one HBM2E channel</a:t>
            </a:r>
          </a:p>
          <a:p>
            <a:pPr marL="342900" indent="-342900">
              <a:lnSpc>
                <a:spcPct val="130000"/>
              </a:lnSpc>
              <a:buClr>
                <a:srgbClr val="0070C0"/>
              </a:buClr>
              <a:buFont typeface="Wingdings" pitchFamily="2" charset="2"/>
              <a:buChar char="q"/>
            </a:pPr>
            <a:r>
              <a:rPr lang="en-US" sz="2200" dirty="0">
                <a:latin typeface="Corbel" panose="020B0503020204020204" pitchFamily="34" charset="0"/>
              </a:rPr>
              <a:t>Each MinSeed module is connected to </a:t>
            </a:r>
            <a:r>
              <a:rPr lang="en-US" sz="2200" b="1" dirty="0">
                <a:solidFill>
                  <a:srgbClr val="00B050"/>
                </a:solidFill>
                <a:latin typeface="Corbel" panose="020B0503020204020204" pitchFamily="34" charset="0"/>
              </a:rPr>
              <a:t>a single BitAlign module</a:t>
            </a:r>
          </a:p>
          <a:p>
            <a:pPr marL="342900" indent="-342900">
              <a:lnSpc>
                <a:spcPct val="130000"/>
              </a:lnSpc>
              <a:buClr>
                <a:srgbClr val="0070C0"/>
              </a:buClr>
              <a:buFont typeface="Wingdings" pitchFamily="2" charset="2"/>
              <a:buChar char="q"/>
            </a:pPr>
            <a:r>
              <a:rPr lang="en-US" sz="2200" dirty="0"/>
              <a:t>We </a:t>
            </a:r>
            <a:r>
              <a:rPr lang="en-US" sz="2200" b="1" dirty="0">
                <a:solidFill>
                  <a:srgbClr val="FE6200"/>
                </a:solidFill>
              </a:rPr>
              <a:t>hide the latency of MinSeed </a:t>
            </a:r>
            <a:r>
              <a:rPr lang="en-US" sz="2200" dirty="0"/>
              <a:t>when performing seeding while running sequence-to-graph alignment with BitAlign </a:t>
            </a:r>
          </a:p>
        </p:txBody>
      </p:sp>
    </p:spTree>
    <p:extLst>
      <p:ext uri="{BB962C8B-B14F-4D97-AF65-F5344CB8AC3E}">
        <p14:creationId xmlns:p14="http://schemas.microsoft.com/office/powerpoint/2010/main" val="24625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GenGraph</a:t>
            </a: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FE6200"/>
              </a:buClr>
              <a:buSzPct val="100000"/>
              <a:buAutoNum type="arabicParenBoth"/>
            </a:pPr>
            <a:r>
              <a:rPr lang="en-US" sz="2100" b="1" dirty="0">
                <a:solidFill>
                  <a:srgbClr val="FE6200"/>
                </a:solidFill>
              </a:rPr>
              <a:t>End-to-End Sequence-to-Graph Mapping</a:t>
            </a:r>
          </a:p>
          <a:p>
            <a:pPr lvl="1" indent="-217488">
              <a:lnSpc>
                <a:spcPct val="120000"/>
              </a:lnSpc>
              <a:spcBef>
                <a:spcPts val="0"/>
              </a:spcBef>
              <a:spcAft>
                <a:spcPts val="0"/>
              </a:spcAft>
              <a:buClr>
                <a:srgbClr val="FE6200"/>
              </a:buClr>
              <a:buSzPct val="100000"/>
            </a:pPr>
            <a:r>
              <a:rPr lang="en-US" sz="2100" dirty="0">
                <a:solidFill>
                  <a:schemeClr val="tx1"/>
                </a:solidFill>
              </a:rPr>
              <a:t>The </a:t>
            </a:r>
            <a:r>
              <a:rPr lang="en-US" sz="2100">
                <a:solidFill>
                  <a:schemeClr val="tx1"/>
                </a:solidFill>
              </a:rPr>
              <a:t>whole GenGraph </a:t>
            </a:r>
            <a:r>
              <a:rPr lang="en-US" sz="2100" dirty="0">
                <a:solidFill>
                  <a:schemeClr val="tx1"/>
                </a:solidFill>
              </a:rPr>
              <a:t>design (MinSeed + BitAlign) should be executed </a:t>
            </a:r>
          </a:p>
          <a:p>
            <a:pPr lvl="1" indent="-217488">
              <a:lnSpc>
                <a:spcPct val="120000"/>
              </a:lnSpc>
              <a:spcBef>
                <a:spcPts val="0"/>
              </a:spcBef>
              <a:spcAft>
                <a:spcPts val="0"/>
              </a:spcAft>
              <a:buClr>
                <a:srgbClr val="FE6200"/>
              </a:buClr>
              <a:buSzPct val="100000"/>
            </a:pPr>
            <a:r>
              <a:rPr lang="en-US" sz="2100" dirty="0">
                <a:solidFill>
                  <a:schemeClr val="tx1"/>
                </a:solidFill>
              </a:rPr>
              <a:t>We support both short and long reads </a:t>
            </a:r>
            <a:endParaRPr lang="en-US" sz="2100" b="1" dirty="0">
              <a:solidFill>
                <a:srgbClr val="00B050"/>
              </a:solidFill>
            </a:endParaRPr>
          </a:p>
          <a:p>
            <a:pPr marL="500063" indent="-360363">
              <a:lnSpc>
                <a:spcPct val="120000"/>
              </a:lnSpc>
              <a:spcBef>
                <a:spcPts val="600"/>
              </a:spcBef>
              <a:spcAft>
                <a:spcPts val="0"/>
              </a:spcAft>
              <a:buClr>
                <a:srgbClr val="00B050"/>
              </a:buClr>
              <a:buSzPct val="100000"/>
              <a:buFont typeface="Wingdings" pitchFamily="2" charset="2"/>
              <a:buAutoNum type="arabicParenBoth"/>
            </a:pPr>
            <a:r>
              <a:rPr lang="en-US" sz="2100" b="1" dirty="0">
                <a:solidFill>
                  <a:srgbClr val="00B050"/>
                </a:solidFill>
              </a:rPr>
              <a:t>Sequence-to-Graph Alignment</a:t>
            </a:r>
          </a:p>
          <a:p>
            <a:pPr lvl="1" indent="-217488">
              <a:lnSpc>
                <a:spcPct val="120000"/>
              </a:lnSpc>
              <a:spcBef>
                <a:spcPts val="0"/>
              </a:spcBef>
              <a:spcAft>
                <a:spcPts val="0"/>
              </a:spcAft>
              <a:buClr>
                <a:srgbClr val="00B050"/>
              </a:buClr>
              <a:buSzPct val="100000"/>
            </a:pPr>
            <a:r>
              <a:rPr lang="en-US" sz="2100" dirty="0">
                <a:solidFill>
                  <a:schemeClr val="tx1"/>
                </a:solidFill>
              </a:rPr>
              <a:t>BitAlign can be executed by itself without the need of an initial seeding tool/accelerator </a:t>
            </a:r>
          </a:p>
          <a:p>
            <a:pPr lvl="1" indent="-217488">
              <a:lnSpc>
                <a:spcPct val="120000"/>
              </a:lnSpc>
              <a:spcBef>
                <a:spcPts val="0"/>
              </a:spcBef>
              <a:spcAft>
                <a:spcPts val="0"/>
              </a:spcAft>
              <a:buClr>
                <a:srgbClr val="00B050"/>
              </a:buClr>
              <a:buSzPct val="100000"/>
            </a:pPr>
            <a:r>
              <a:rPr lang="en-US" sz="2100" dirty="0">
                <a:solidFill>
                  <a:schemeClr val="tx1"/>
                </a:solidFill>
              </a:rPr>
              <a:t>BitAlign can also be used for sequence-to-sequence alignment since it is a special and simpler variant of sequence-to-graph alignment </a:t>
            </a:r>
            <a:endParaRPr lang="en-US" sz="2100" b="1" dirty="0">
              <a:solidFill>
                <a:schemeClr val="tx1"/>
              </a:solidFill>
            </a:endParaRPr>
          </a:p>
          <a:p>
            <a:pPr marL="500063" indent="-360363">
              <a:lnSpc>
                <a:spcPct val="120000"/>
              </a:lnSpc>
              <a:spcBef>
                <a:spcPts val="600"/>
              </a:spcBef>
              <a:spcAft>
                <a:spcPts val="0"/>
              </a:spcAft>
              <a:buClr>
                <a:srgbClr val="7030A0"/>
              </a:buClr>
              <a:buSzPct val="100000"/>
              <a:buAutoNum type="arabicParenBoth"/>
            </a:pPr>
            <a:r>
              <a:rPr lang="en-US" sz="2100" b="1" dirty="0">
                <a:solidFill>
                  <a:srgbClr val="7030A0"/>
                </a:solidFill>
              </a:rPr>
              <a:t>Seeding</a:t>
            </a:r>
          </a:p>
          <a:p>
            <a:pPr lvl="1" indent="-217488">
              <a:lnSpc>
                <a:spcPct val="120000"/>
              </a:lnSpc>
              <a:spcBef>
                <a:spcPts val="0"/>
              </a:spcBef>
              <a:spcAft>
                <a:spcPts val="0"/>
              </a:spcAft>
              <a:buClr>
                <a:srgbClr val="7030A0"/>
              </a:buClr>
              <a:buSzPct val="100000"/>
            </a:pPr>
            <a:r>
              <a:rPr lang="en-US" sz="2100" dirty="0">
                <a:solidFill>
                  <a:schemeClr val="tx1"/>
                </a:solidFill>
              </a:rPr>
              <a:t>MinSeed only can be used as the seeding module for both graph-based mapping and linear traditional mapping</a:t>
            </a:r>
          </a:p>
          <a:p>
            <a:pPr lvl="1" indent="-217488">
              <a:lnSpc>
                <a:spcPct val="120000"/>
              </a:lnSpc>
              <a:spcBef>
                <a:spcPts val="0"/>
              </a:spcBef>
              <a:spcAft>
                <a:spcPts val="0"/>
              </a:spcAft>
              <a:buClr>
                <a:srgbClr val="7030A0"/>
              </a:buClr>
              <a:buSzPct val="100000"/>
            </a:pPr>
            <a:r>
              <a:rPr lang="en-US" sz="2100" dirty="0">
                <a:solidFill>
                  <a:schemeClr val="tx1"/>
                </a:solidFill>
              </a:rPr>
              <a:t>MinSeed is orthogonal to be coupled with any alignment tool or accelerator</a:t>
            </a:r>
          </a:p>
          <a:p>
            <a:pPr lvl="1" indent="-217488">
              <a:lnSpc>
                <a:spcPct val="120000"/>
              </a:lnSpc>
              <a:spcBef>
                <a:spcPts val="0"/>
              </a:spcBef>
              <a:spcAft>
                <a:spcPts val="0"/>
              </a:spcAft>
              <a:buClr>
                <a:srgbClr val="FE6200"/>
              </a:buClr>
            </a:pPr>
            <a:endParaRPr lang="en-US" sz="2100" dirty="0">
              <a:solidFill>
                <a:schemeClr val="tx1"/>
              </a:solidFill>
            </a:endParaRP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21</a:t>
            </a:fld>
            <a:endParaRPr lang="en-US" dirty="0"/>
          </a:p>
        </p:txBody>
      </p:sp>
    </p:spTree>
    <p:custDataLst>
      <p:tags r:id="rId1"/>
    </p:custDataLst>
    <p:extLst>
      <p:ext uri="{BB962C8B-B14F-4D97-AF65-F5344CB8AC3E}">
        <p14:creationId xmlns:p14="http://schemas.microsoft.com/office/powerpoint/2010/main" val="32952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5000"/>
              </a:lnSpc>
              <a:spcBef>
                <a:spcPts val="0"/>
              </a:spcBef>
              <a:spcAft>
                <a:spcPts val="0"/>
              </a:spcAft>
            </a:pPr>
            <a:r>
              <a:rPr lang="en-US" sz="2170" dirty="0">
                <a:solidFill>
                  <a:schemeClr val="tx1"/>
                </a:solidFill>
              </a:rPr>
              <a:t>We evaluate GenGraph using:</a:t>
            </a:r>
          </a:p>
          <a:p>
            <a:pPr lvl="1">
              <a:lnSpc>
                <a:spcPct val="125000"/>
              </a:lnSpc>
              <a:spcBef>
                <a:spcPts val="0"/>
              </a:spcBef>
              <a:spcAft>
                <a:spcPts val="0"/>
              </a:spcAft>
            </a:pPr>
            <a:r>
              <a:rPr lang="en-US" sz="2170" b="1" dirty="0">
                <a:solidFill>
                  <a:srgbClr val="FE6200"/>
                </a:solidFill>
              </a:rPr>
              <a:t>Synthesized</a:t>
            </a:r>
            <a:r>
              <a:rPr lang="en-US" sz="2170" dirty="0">
                <a:solidFill>
                  <a:schemeClr val="tx1"/>
                </a:solidFill>
              </a:rPr>
              <a:t> SystemVerilog models of the MinSeed and BitAlign accelerator datapaths </a:t>
            </a:r>
          </a:p>
          <a:p>
            <a:pPr lvl="1">
              <a:lnSpc>
                <a:spcPct val="125000"/>
              </a:lnSpc>
              <a:spcBef>
                <a:spcPts val="0"/>
              </a:spcBef>
              <a:spcAft>
                <a:spcPts val="0"/>
              </a:spcAft>
            </a:pPr>
            <a:r>
              <a:rPr lang="en-US" sz="2170" b="1" dirty="0">
                <a:solidFill>
                  <a:srgbClr val="FE6200"/>
                </a:solidFill>
              </a:rPr>
              <a:t>Simulation-</a:t>
            </a:r>
            <a:r>
              <a:rPr lang="en-US" sz="2170" dirty="0">
                <a:solidFill>
                  <a:schemeClr val="tx1"/>
                </a:solidFill>
              </a:rPr>
              <a:t> and </a:t>
            </a:r>
            <a:r>
              <a:rPr lang="en-US" sz="2170" b="1" dirty="0">
                <a:solidFill>
                  <a:srgbClr val="FE6200"/>
                </a:solidFill>
              </a:rPr>
              <a:t>spreadsheet-based</a:t>
            </a:r>
            <a:r>
              <a:rPr lang="en-US" sz="2170" dirty="0">
                <a:solidFill>
                  <a:schemeClr val="tx1"/>
                </a:solidFill>
              </a:rPr>
              <a:t> performance modeling</a:t>
            </a:r>
          </a:p>
          <a:p>
            <a:pPr>
              <a:lnSpc>
                <a:spcPct val="125000"/>
              </a:lnSpc>
              <a:spcAft>
                <a:spcPts val="0"/>
              </a:spcAft>
            </a:pPr>
            <a:r>
              <a:rPr lang="en-US" sz="2170" b="1" dirty="0">
                <a:solidFill>
                  <a:srgbClr val="0070C0"/>
                </a:solidFill>
              </a:rPr>
              <a:t>4 x 24GB HBM2E stacks, each with 8 independent channels</a:t>
            </a:r>
          </a:p>
          <a:p>
            <a:pPr lvl="1">
              <a:lnSpc>
                <a:spcPct val="125000"/>
              </a:lnSpc>
              <a:spcBef>
                <a:spcPts val="0"/>
              </a:spcBef>
              <a:spcAft>
                <a:spcPts val="0"/>
              </a:spcAft>
            </a:pPr>
            <a:r>
              <a:rPr lang="en-US" sz="2170" dirty="0">
                <a:solidFill>
                  <a:schemeClr val="tx1"/>
                </a:solidFill>
              </a:rPr>
              <a:t>1 MinSeed and 1 BitAlign HW per each channel </a:t>
            </a:r>
            <a:r>
              <a:rPr lang="en-US" sz="2170" b="1" dirty="0">
                <a:solidFill>
                  <a:schemeClr val="tx1"/>
                </a:solidFill>
              </a:rPr>
              <a:t>(32 in total)</a:t>
            </a:r>
          </a:p>
          <a:p>
            <a:pPr>
              <a:lnSpc>
                <a:spcPct val="125000"/>
              </a:lnSpc>
              <a:spcAft>
                <a:spcPts val="0"/>
              </a:spcAft>
            </a:pPr>
            <a:r>
              <a:rPr lang="en-US" sz="2170" dirty="0">
                <a:solidFill>
                  <a:schemeClr val="tx1"/>
                </a:solidFill>
              </a:rPr>
              <a:t>Baseline tools: </a:t>
            </a:r>
          </a:p>
          <a:p>
            <a:pPr lvl="1">
              <a:lnSpc>
                <a:spcPct val="125000"/>
              </a:lnSpc>
              <a:spcBef>
                <a:spcPts val="0"/>
              </a:spcBef>
              <a:spcAft>
                <a:spcPts val="0"/>
              </a:spcAft>
            </a:pPr>
            <a:r>
              <a:rPr lang="en-US" sz="2170" b="1" dirty="0" err="1">
                <a:solidFill>
                  <a:srgbClr val="7030A0"/>
                </a:solidFill>
              </a:rPr>
              <a:t>GraphAligner</a:t>
            </a:r>
            <a:r>
              <a:rPr lang="en-US" sz="2170" b="1" dirty="0">
                <a:solidFill>
                  <a:schemeClr val="tx1"/>
                </a:solidFill>
              </a:rPr>
              <a:t> </a:t>
            </a:r>
            <a:r>
              <a:rPr lang="en-US" sz="2170" dirty="0">
                <a:solidFill>
                  <a:schemeClr val="tx1"/>
                </a:solidFill>
              </a:rPr>
              <a:t>and</a:t>
            </a:r>
            <a:r>
              <a:rPr lang="en-US" sz="2170" b="1" dirty="0">
                <a:solidFill>
                  <a:schemeClr val="tx1"/>
                </a:solidFill>
              </a:rPr>
              <a:t> </a:t>
            </a:r>
            <a:r>
              <a:rPr lang="en-US" sz="2170" b="1" dirty="0">
                <a:solidFill>
                  <a:srgbClr val="7030A0"/>
                </a:solidFill>
              </a:rPr>
              <a:t>vg</a:t>
            </a:r>
            <a:r>
              <a:rPr lang="en-US" sz="2170" b="1" dirty="0">
                <a:solidFill>
                  <a:schemeClr val="tx1"/>
                </a:solidFill>
              </a:rPr>
              <a:t> </a:t>
            </a:r>
            <a:r>
              <a:rPr lang="en-US" sz="2170" dirty="0">
                <a:solidFill>
                  <a:schemeClr val="tx1"/>
                </a:solidFill>
              </a:rPr>
              <a:t>for sequence-to-graph mapping</a:t>
            </a:r>
          </a:p>
          <a:p>
            <a:pPr lvl="1">
              <a:lnSpc>
                <a:spcPct val="125000"/>
              </a:lnSpc>
              <a:spcBef>
                <a:spcPts val="0"/>
              </a:spcBef>
              <a:spcAft>
                <a:spcPts val="0"/>
              </a:spcAft>
            </a:pPr>
            <a:r>
              <a:rPr lang="en-US" sz="2170" b="1" dirty="0">
                <a:solidFill>
                  <a:srgbClr val="7030A0"/>
                </a:solidFill>
              </a:rPr>
              <a:t>PaSGAL</a:t>
            </a:r>
            <a:r>
              <a:rPr lang="en-US" sz="2170" dirty="0">
                <a:solidFill>
                  <a:schemeClr val="tx1"/>
                </a:solidFill>
              </a:rPr>
              <a:t> for sequence-to-graph alignment</a:t>
            </a:r>
          </a:p>
          <a:p>
            <a:pPr lvl="1">
              <a:lnSpc>
                <a:spcPct val="125000"/>
              </a:lnSpc>
              <a:spcBef>
                <a:spcPts val="0"/>
              </a:spcBef>
              <a:spcAft>
                <a:spcPts val="0"/>
              </a:spcAft>
            </a:pPr>
            <a:r>
              <a:rPr lang="en-US" sz="2170" b="1" dirty="0">
                <a:solidFill>
                  <a:srgbClr val="7030A0"/>
                </a:solidFill>
              </a:rPr>
              <a:t>Darwin</a:t>
            </a:r>
            <a:r>
              <a:rPr lang="en-US" sz="2170" dirty="0">
                <a:solidFill>
                  <a:schemeClr val="tx1"/>
                </a:solidFill>
              </a:rPr>
              <a:t>, </a:t>
            </a:r>
            <a:r>
              <a:rPr lang="en-US" sz="2170" b="1" dirty="0" err="1">
                <a:solidFill>
                  <a:srgbClr val="7030A0"/>
                </a:solidFill>
              </a:rPr>
              <a:t>GenAx</a:t>
            </a:r>
            <a:r>
              <a:rPr lang="en-US" sz="2170" dirty="0">
                <a:solidFill>
                  <a:schemeClr val="tx1"/>
                </a:solidFill>
              </a:rPr>
              <a:t>, and </a:t>
            </a:r>
            <a:r>
              <a:rPr lang="en-US" sz="2170" b="1" dirty="0">
                <a:solidFill>
                  <a:srgbClr val="7030A0"/>
                </a:solidFill>
              </a:rPr>
              <a:t>GenASM</a:t>
            </a:r>
            <a:r>
              <a:rPr lang="en-US" sz="2170" dirty="0">
                <a:solidFill>
                  <a:schemeClr val="tx1"/>
                </a:solidFill>
              </a:rPr>
              <a:t> for sequence-to-sequence alignment</a:t>
            </a:r>
          </a:p>
          <a:p>
            <a:pPr>
              <a:lnSpc>
                <a:spcPct val="125000"/>
              </a:lnSpc>
              <a:spcAft>
                <a:spcPts val="0"/>
              </a:spcAft>
            </a:pPr>
            <a:r>
              <a:rPr lang="en-US" sz="2170" b="1" dirty="0">
                <a:solidFill>
                  <a:srgbClr val="00B050"/>
                </a:solidFill>
              </a:rPr>
              <a:t>Simulated datasets  </a:t>
            </a:r>
            <a:r>
              <a:rPr lang="en-US" sz="2170" dirty="0">
                <a:solidFill>
                  <a:schemeClr val="tx1"/>
                </a:solidFill>
              </a:rPr>
              <a:t>for both short and long reads</a:t>
            </a: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22</a:t>
            </a:fld>
            <a:endParaRPr lang="en-US" dirty="0"/>
          </a:p>
        </p:txBody>
      </p:sp>
    </p:spTree>
    <p:custDataLst>
      <p:tags r:id="rId1"/>
    </p:custDataLst>
    <p:extLst>
      <p:ext uri="{BB962C8B-B14F-4D97-AF65-F5344CB8AC3E}">
        <p14:creationId xmlns:p14="http://schemas.microsoft.com/office/powerpoint/2010/main" val="2063983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rmAutofit fontScale="90000"/>
          </a:bodyPr>
          <a:lstStyle/>
          <a:p>
            <a:r>
              <a:rPr lang="en-US" dirty="0"/>
              <a:t>Key Results – Area &amp; Power</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23</a:t>
            </a:fld>
            <a:endParaRPr lang="en-US" dirty="0"/>
          </a:p>
        </p:txBody>
      </p:sp>
      <p:sp>
        <p:nvSpPr>
          <p:cNvPr id="7" name="Content Placeholder 2">
            <a:extLst>
              <a:ext uri="{FF2B5EF4-FFF2-40B4-BE49-F238E27FC236}">
                <a16:creationId xmlns:a16="http://schemas.microsoft.com/office/drawing/2014/main" id="{1170C97B-C8AC-A74F-A93E-D8DE8B03A1DA}"/>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MinSeed</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BitAlign</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pic>
        <p:nvPicPr>
          <p:cNvPr id="10" name="Picture 9">
            <a:extLst>
              <a:ext uri="{FF2B5EF4-FFF2-40B4-BE49-F238E27FC236}">
                <a16:creationId xmlns:a16="http://schemas.microsoft.com/office/drawing/2014/main" id="{79085E28-C560-5940-A578-B7EA6E95F860}"/>
              </a:ext>
            </a:extLst>
          </p:cNvPr>
          <p:cNvPicPr>
            <a:picLocks noChangeAspect="1"/>
          </p:cNvPicPr>
          <p:nvPr/>
        </p:nvPicPr>
        <p:blipFill>
          <a:blip r:embed="rId3"/>
          <a:stretch>
            <a:fillRect/>
          </a:stretch>
        </p:blipFill>
        <p:spPr>
          <a:xfrm>
            <a:off x="929991" y="2207842"/>
            <a:ext cx="7284015" cy="4085382"/>
          </a:xfrm>
          <a:prstGeom prst="rect">
            <a:avLst/>
          </a:prstGeom>
        </p:spPr>
      </p:pic>
    </p:spTree>
    <p:extLst>
      <p:ext uri="{BB962C8B-B14F-4D97-AF65-F5344CB8AC3E}">
        <p14:creationId xmlns:p14="http://schemas.microsoft.com/office/powerpoint/2010/main" val="33700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Autofit/>
          </a:bodyPr>
          <a:lstStyle/>
          <a:p>
            <a:r>
              <a:rPr lang="en-US" sz="3650" dirty="0"/>
              <a:t>Key Results – GenGraph with Long Reads (I)</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24</a:t>
            </a:fld>
            <a:endParaRPr lang="en-US" dirty="0"/>
          </a:p>
        </p:txBody>
      </p:sp>
      <p:sp>
        <p:nvSpPr>
          <p:cNvPr id="6" name="Rounded Rectangle 5">
            <a:extLst>
              <a:ext uri="{FF2B5EF4-FFF2-40B4-BE49-F238E27FC236}">
                <a16:creationId xmlns:a16="http://schemas.microsoft.com/office/drawing/2014/main" id="{F497837B-9CC6-DD46-B16B-19E5E8BF1F5E}"/>
              </a:ext>
            </a:extLst>
          </p:cNvPr>
          <p:cNvSpPr/>
          <p:nvPr/>
        </p:nvSpPr>
        <p:spPr>
          <a:xfrm>
            <a:off x="366963" y="4392987"/>
            <a:ext cx="8410072" cy="1825280"/>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GenGraph provides </a:t>
            </a:r>
            <a:r>
              <a:rPr lang="en-US" sz="2800" b="1" dirty="0">
                <a:solidFill>
                  <a:srgbClr val="0070C0"/>
                </a:solidFill>
                <a:latin typeface="Calibri" panose="020F0502020204030204" pitchFamily="34" charset="0"/>
                <a:cs typeface="Calibri" panose="020F0502020204030204" pitchFamily="34" charset="0"/>
              </a:rPr>
              <a:t>8.8×</a:t>
            </a:r>
            <a:r>
              <a:rPr lang="en-US" sz="2800" b="1" dirty="0">
                <a:solidFill>
                  <a:srgbClr val="0070C0"/>
                </a:solidFill>
                <a:latin typeface="Corbel" panose="020B0503020204020204" pitchFamily="34" charset="0"/>
              </a:rPr>
              <a:t> throughput improvement </a:t>
            </a:r>
            <a:r>
              <a:rPr lang="en-US" sz="2800" dirty="0">
                <a:solidFill>
                  <a:schemeClr val="tx1"/>
                </a:solidFill>
                <a:latin typeface="Corbel" panose="020B0503020204020204" pitchFamily="34" charset="0"/>
              </a:rPr>
              <a:t>over </a:t>
            </a:r>
            <a:r>
              <a:rPr lang="en-US" sz="2800" dirty="0" err="1">
                <a:solidFill>
                  <a:schemeClr val="tx1"/>
                </a:solidFill>
                <a:latin typeface="Corbel" panose="020B0503020204020204" pitchFamily="34" charset="0"/>
              </a:rPr>
              <a:t>GraphAligner’s</a:t>
            </a:r>
            <a:r>
              <a:rPr lang="en-US" sz="2800" dirty="0">
                <a:solidFill>
                  <a:schemeClr val="tx1"/>
                </a:solidFill>
                <a:latin typeface="Corbel" panose="020B0503020204020204" pitchFamily="34" charset="0"/>
              </a:rPr>
              <a:t>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70C0"/>
                </a:solidFill>
                <a:latin typeface="Corbel" panose="020B0503020204020204" pitchFamily="34" charset="0"/>
              </a:rPr>
              <a:t>reducing the power consumption by </a:t>
            </a:r>
            <a:r>
              <a:rPr lang="en-US" sz="2800" b="1" dirty="0">
                <a:solidFill>
                  <a:srgbClr val="0070C0"/>
                </a:solidFill>
                <a:latin typeface="Calibri" panose="020F0502020204030204" pitchFamily="34" charset="0"/>
                <a:cs typeface="Calibri" panose="020F0502020204030204" pitchFamily="34" charset="0"/>
              </a:rPr>
              <a:t>4.9×</a:t>
            </a:r>
          </a:p>
        </p:txBody>
      </p:sp>
      <p:pic>
        <p:nvPicPr>
          <p:cNvPr id="9" name="Picture 8">
            <a:extLst>
              <a:ext uri="{FF2B5EF4-FFF2-40B4-BE49-F238E27FC236}">
                <a16:creationId xmlns:a16="http://schemas.microsoft.com/office/drawing/2014/main" id="{2CDCA917-5EF2-A64D-93E3-1BB584330E06}"/>
              </a:ext>
            </a:extLst>
          </p:cNvPr>
          <p:cNvPicPr>
            <a:picLocks noChangeAspect="1"/>
          </p:cNvPicPr>
          <p:nvPr/>
        </p:nvPicPr>
        <p:blipFill>
          <a:blip r:embed="rId3"/>
          <a:stretch>
            <a:fillRect/>
          </a:stretch>
        </p:blipFill>
        <p:spPr>
          <a:xfrm>
            <a:off x="999857" y="1113387"/>
            <a:ext cx="7146848" cy="3221940"/>
          </a:xfrm>
          <a:prstGeom prst="rect">
            <a:avLst/>
          </a:prstGeom>
        </p:spPr>
      </p:pic>
    </p:spTree>
    <p:extLst>
      <p:ext uri="{BB962C8B-B14F-4D97-AF65-F5344CB8AC3E}">
        <p14:creationId xmlns:p14="http://schemas.microsoft.com/office/powerpoint/2010/main" val="34038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25</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3" y="4392987"/>
            <a:ext cx="8410072" cy="1825280"/>
          </a:xfrm>
          <a:prstGeom prst="roundRect">
            <a:avLst>
              <a:gd name="adj" fmla="val 7378"/>
            </a:avLst>
          </a:prstGeom>
          <a:solidFill>
            <a:srgbClr val="00B050">
              <a:alpha val="15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GenGraph provides </a:t>
            </a:r>
            <a:r>
              <a:rPr lang="en-US" sz="2800" b="1" dirty="0">
                <a:solidFill>
                  <a:srgbClr val="00B050"/>
                </a:solidFill>
                <a:latin typeface="Calibri" panose="020F0502020204030204" pitchFamily="34" charset="0"/>
                <a:cs typeface="Calibri" panose="020F0502020204030204" pitchFamily="34" charset="0"/>
              </a:rPr>
              <a:t>7.3×</a:t>
            </a:r>
            <a:r>
              <a:rPr lang="en-US" sz="2800" b="1" dirty="0">
                <a:solidFill>
                  <a:srgbClr val="00B050"/>
                </a:solidFill>
                <a:latin typeface="Corbel" panose="020B0503020204020204" pitchFamily="34" charset="0"/>
              </a:rPr>
              <a:t> throughput improvement </a:t>
            </a:r>
            <a:r>
              <a:rPr lang="en-US" sz="2800" dirty="0">
                <a:solidFill>
                  <a:schemeClr val="tx1"/>
                </a:solidFill>
                <a:latin typeface="Corbel" panose="020B0503020204020204" pitchFamily="34" charset="0"/>
              </a:rPr>
              <a:t>over vg’s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reducing the power consumption by </a:t>
            </a:r>
            <a:r>
              <a:rPr lang="en-US" sz="2800" b="1" dirty="0">
                <a:solidFill>
                  <a:srgbClr val="00B050"/>
                </a:solidFill>
                <a:latin typeface="Calibri" panose="020F0502020204030204" pitchFamily="34" charset="0"/>
                <a:cs typeface="Calibri" panose="020F0502020204030204" pitchFamily="34" charset="0"/>
              </a:rPr>
              <a:t>6.5×</a:t>
            </a:r>
          </a:p>
        </p:txBody>
      </p:sp>
      <p:pic>
        <p:nvPicPr>
          <p:cNvPr id="3" name="Picture 2">
            <a:extLst>
              <a:ext uri="{FF2B5EF4-FFF2-40B4-BE49-F238E27FC236}">
                <a16:creationId xmlns:a16="http://schemas.microsoft.com/office/drawing/2014/main" id="{4A01F532-C258-C745-BC28-3C7F172E1381}"/>
              </a:ext>
            </a:extLst>
          </p:cNvPr>
          <p:cNvPicPr>
            <a:picLocks noChangeAspect="1"/>
          </p:cNvPicPr>
          <p:nvPr/>
        </p:nvPicPr>
        <p:blipFill>
          <a:blip r:embed="rId3"/>
          <a:stretch>
            <a:fillRect/>
          </a:stretch>
        </p:blipFill>
        <p:spPr>
          <a:xfrm>
            <a:off x="901011" y="1092744"/>
            <a:ext cx="7341975" cy="3218400"/>
          </a:xfrm>
          <a:prstGeom prst="rect">
            <a:avLst/>
          </a:prstGeom>
        </p:spPr>
      </p:pic>
      <p:sp>
        <p:nvSpPr>
          <p:cNvPr id="9" name="Title 1">
            <a:extLst>
              <a:ext uri="{FF2B5EF4-FFF2-40B4-BE49-F238E27FC236}">
                <a16:creationId xmlns:a16="http://schemas.microsoft.com/office/drawing/2014/main" id="{86042F37-07C9-6247-8CD5-704E6FDF9E3F}"/>
              </a:ext>
            </a:extLst>
          </p:cNvPr>
          <p:cNvSpPr>
            <a:spLocks noGrp="1"/>
          </p:cNvSpPr>
          <p:nvPr>
            <p:ph type="title"/>
          </p:nvPr>
        </p:nvSpPr>
        <p:spPr>
          <a:xfrm>
            <a:off x="366963" y="257434"/>
            <a:ext cx="8410073" cy="753467"/>
          </a:xfrm>
        </p:spPr>
        <p:txBody>
          <a:bodyPr>
            <a:noAutofit/>
          </a:bodyPr>
          <a:lstStyle/>
          <a:p>
            <a:r>
              <a:rPr lang="en-US" sz="3650" dirty="0"/>
              <a:t>Key Results – GenGraph with Long Reads (II)</a:t>
            </a:r>
          </a:p>
        </p:txBody>
      </p:sp>
    </p:spTree>
    <p:extLst>
      <p:ext uri="{BB962C8B-B14F-4D97-AF65-F5344CB8AC3E}">
        <p14:creationId xmlns:p14="http://schemas.microsoft.com/office/powerpoint/2010/main" val="14845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26</a:t>
            </a:fld>
            <a:endParaRPr lang="en-US" dirty="0"/>
          </a:p>
        </p:txBody>
      </p:sp>
      <p:sp>
        <p:nvSpPr>
          <p:cNvPr id="6" name="Rounded Rectangle 5">
            <a:extLst>
              <a:ext uri="{FF2B5EF4-FFF2-40B4-BE49-F238E27FC236}">
                <a16:creationId xmlns:a16="http://schemas.microsoft.com/office/drawing/2014/main" id="{F497837B-9CC6-DD46-B16B-19E5E8BF1F5E}"/>
              </a:ext>
            </a:extLst>
          </p:cNvPr>
          <p:cNvSpPr/>
          <p:nvPr/>
        </p:nvSpPr>
        <p:spPr>
          <a:xfrm>
            <a:off x="366963" y="4392987"/>
            <a:ext cx="8410072" cy="1825280"/>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GenGraph provides </a:t>
            </a:r>
            <a:r>
              <a:rPr lang="en-US" sz="2800" b="1" dirty="0">
                <a:solidFill>
                  <a:srgbClr val="0070C0"/>
                </a:solidFill>
                <a:latin typeface="Calibri" panose="020F0502020204030204" pitchFamily="34" charset="0"/>
                <a:cs typeface="Calibri" panose="020F0502020204030204" pitchFamily="34" charset="0"/>
              </a:rPr>
              <a:t>168×</a:t>
            </a:r>
            <a:r>
              <a:rPr lang="en-US" sz="2800" b="1" dirty="0">
                <a:solidFill>
                  <a:srgbClr val="0070C0"/>
                </a:solidFill>
                <a:latin typeface="Corbel" panose="020B0503020204020204" pitchFamily="34" charset="0"/>
              </a:rPr>
              <a:t> throughput improvement </a:t>
            </a:r>
            <a:r>
              <a:rPr lang="en-US" sz="2800" dirty="0">
                <a:solidFill>
                  <a:schemeClr val="tx1"/>
                </a:solidFill>
                <a:latin typeface="Corbel" panose="020B0503020204020204" pitchFamily="34" charset="0"/>
              </a:rPr>
              <a:t>over </a:t>
            </a:r>
            <a:r>
              <a:rPr lang="en-US" sz="2800" dirty="0" err="1">
                <a:solidFill>
                  <a:schemeClr val="tx1"/>
                </a:solidFill>
                <a:latin typeface="Corbel" panose="020B0503020204020204" pitchFamily="34" charset="0"/>
              </a:rPr>
              <a:t>GraphAligner’s</a:t>
            </a:r>
            <a:r>
              <a:rPr lang="en-US" sz="2800" dirty="0">
                <a:solidFill>
                  <a:schemeClr val="tx1"/>
                </a:solidFill>
                <a:latin typeface="Corbel" panose="020B0503020204020204" pitchFamily="34" charset="0"/>
              </a:rPr>
              <a:t>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70C0"/>
                </a:solidFill>
                <a:latin typeface="Corbel" panose="020B0503020204020204" pitchFamily="34" charset="0"/>
              </a:rPr>
              <a:t>reducing the power consumption by </a:t>
            </a:r>
            <a:r>
              <a:rPr lang="en-US" sz="2800" b="1" dirty="0">
                <a:solidFill>
                  <a:srgbClr val="0070C0"/>
                </a:solidFill>
                <a:latin typeface="Calibri" panose="020F0502020204030204" pitchFamily="34" charset="0"/>
                <a:cs typeface="Calibri" panose="020F0502020204030204" pitchFamily="34" charset="0"/>
              </a:rPr>
              <a:t>4.7×</a:t>
            </a:r>
          </a:p>
        </p:txBody>
      </p:sp>
      <p:pic>
        <p:nvPicPr>
          <p:cNvPr id="3" name="Picture 2">
            <a:extLst>
              <a:ext uri="{FF2B5EF4-FFF2-40B4-BE49-F238E27FC236}">
                <a16:creationId xmlns:a16="http://schemas.microsoft.com/office/drawing/2014/main" id="{1C0F6AA5-3256-C640-BE59-562C7BBCEB43}"/>
              </a:ext>
            </a:extLst>
          </p:cNvPr>
          <p:cNvPicPr>
            <a:picLocks noChangeAspect="1"/>
          </p:cNvPicPr>
          <p:nvPr/>
        </p:nvPicPr>
        <p:blipFill>
          <a:blip r:embed="rId3"/>
          <a:stretch>
            <a:fillRect/>
          </a:stretch>
        </p:blipFill>
        <p:spPr>
          <a:xfrm>
            <a:off x="392044" y="1102871"/>
            <a:ext cx="8359910" cy="3218400"/>
          </a:xfrm>
          <a:prstGeom prst="rect">
            <a:avLst/>
          </a:prstGeom>
        </p:spPr>
      </p:pic>
      <p:sp>
        <p:nvSpPr>
          <p:cNvPr id="8" name="Title 1">
            <a:extLst>
              <a:ext uri="{FF2B5EF4-FFF2-40B4-BE49-F238E27FC236}">
                <a16:creationId xmlns:a16="http://schemas.microsoft.com/office/drawing/2014/main" id="{1276D34C-ABC1-0647-815F-091A79E659EA}"/>
              </a:ext>
            </a:extLst>
          </p:cNvPr>
          <p:cNvSpPr>
            <a:spLocks noGrp="1"/>
          </p:cNvSpPr>
          <p:nvPr>
            <p:ph type="title"/>
          </p:nvPr>
        </p:nvSpPr>
        <p:spPr>
          <a:xfrm>
            <a:off x="366963" y="257434"/>
            <a:ext cx="8410073" cy="753467"/>
          </a:xfrm>
        </p:spPr>
        <p:txBody>
          <a:bodyPr>
            <a:noAutofit/>
          </a:bodyPr>
          <a:lstStyle/>
          <a:p>
            <a:r>
              <a:rPr lang="en-US" sz="3650" dirty="0"/>
              <a:t>Key Results – GenGraph with Short Reads (I)</a:t>
            </a:r>
          </a:p>
        </p:txBody>
      </p:sp>
    </p:spTree>
    <p:extLst>
      <p:ext uri="{BB962C8B-B14F-4D97-AF65-F5344CB8AC3E}">
        <p14:creationId xmlns:p14="http://schemas.microsoft.com/office/powerpoint/2010/main" val="8944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27</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3" y="4392987"/>
            <a:ext cx="8410072" cy="1825280"/>
          </a:xfrm>
          <a:prstGeom prst="roundRect">
            <a:avLst>
              <a:gd name="adj" fmla="val 7378"/>
            </a:avLst>
          </a:prstGeom>
          <a:solidFill>
            <a:srgbClr val="00B050">
              <a:alpha val="15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GenGraph provides </a:t>
            </a:r>
            <a:r>
              <a:rPr lang="en-US" sz="2800" b="1" dirty="0">
                <a:solidFill>
                  <a:srgbClr val="00B050"/>
                </a:solidFill>
                <a:latin typeface="Calibri" panose="020F0502020204030204" pitchFamily="34" charset="0"/>
                <a:cs typeface="Calibri" panose="020F0502020204030204" pitchFamily="34" charset="0"/>
              </a:rPr>
              <a:t>726×</a:t>
            </a:r>
            <a:r>
              <a:rPr lang="en-US" sz="2800" b="1" dirty="0">
                <a:solidFill>
                  <a:srgbClr val="00B050"/>
                </a:solidFill>
                <a:latin typeface="Corbel" panose="020B0503020204020204" pitchFamily="34" charset="0"/>
              </a:rPr>
              <a:t> throughput improvement </a:t>
            </a:r>
            <a:r>
              <a:rPr lang="en-US" sz="2800" dirty="0">
                <a:solidFill>
                  <a:schemeClr val="tx1"/>
                </a:solidFill>
                <a:latin typeface="Corbel" panose="020B0503020204020204" pitchFamily="34" charset="0"/>
              </a:rPr>
              <a:t>over vg’s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reducing the power consumption by </a:t>
            </a:r>
            <a:r>
              <a:rPr lang="en-US" sz="2800" b="1" dirty="0">
                <a:solidFill>
                  <a:srgbClr val="00B050"/>
                </a:solidFill>
                <a:latin typeface="Calibri" panose="020F0502020204030204" pitchFamily="34" charset="0"/>
                <a:cs typeface="Calibri" panose="020F0502020204030204" pitchFamily="34" charset="0"/>
              </a:rPr>
              <a:t>4.9×</a:t>
            </a:r>
          </a:p>
        </p:txBody>
      </p:sp>
      <p:pic>
        <p:nvPicPr>
          <p:cNvPr id="3" name="Picture 2">
            <a:extLst>
              <a:ext uri="{FF2B5EF4-FFF2-40B4-BE49-F238E27FC236}">
                <a16:creationId xmlns:a16="http://schemas.microsoft.com/office/drawing/2014/main" id="{CDE0F355-6A31-D74F-B29B-170818BAE98B}"/>
              </a:ext>
            </a:extLst>
          </p:cNvPr>
          <p:cNvPicPr>
            <a:picLocks noChangeAspect="1"/>
          </p:cNvPicPr>
          <p:nvPr/>
        </p:nvPicPr>
        <p:blipFill>
          <a:blip r:embed="rId3"/>
          <a:stretch>
            <a:fillRect/>
          </a:stretch>
        </p:blipFill>
        <p:spPr>
          <a:xfrm>
            <a:off x="307788" y="1107350"/>
            <a:ext cx="8528421" cy="3218400"/>
          </a:xfrm>
          <a:prstGeom prst="rect">
            <a:avLst/>
          </a:prstGeom>
        </p:spPr>
      </p:pic>
      <p:sp>
        <p:nvSpPr>
          <p:cNvPr id="10" name="Title 1">
            <a:extLst>
              <a:ext uri="{FF2B5EF4-FFF2-40B4-BE49-F238E27FC236}">
                <a16:creationId xmlns:a16="http://schemas.microsoft.com/office/drawing/2014/main" id="{9571ADAD-5C82-9047-94CA-09DFFE2CB48D}"/>
              </a:ext>
            </a:extLst>
          </p:cNvPr>
          <p:cNvSpPr>
            <a:spLocks noGrp="1"/>
          </p:cNvSpPr>
          <p:nvPr>
            <p:ph type="title"/>
          </p:nvPr>
        </p:nvSpPr>
        <p:spPr>
          <a:xfrm>
            <a:off x="366963" y="257434"/>
            <a:ext cx="8410073" cy="753467"/>
          </a:xfrm>
        </p:spPr>
        <p:txBody>
          <a:bodyPr>
            <a:noAutofit/>
          </a:bodyPr>
          <a:lstStyle/>
          <a:p>
            <a:r>
              <a:rPr lang="en-US" sz="3650" dirty="0"/>
              <a:t>Key Results – GenGraph with Short Reads (II)</a:t>
            </a:r>
          </a:p>
        </p:txBody>
      </p:sp>
    </p:spTree>
    <p:extLst>
      <p:ext uri="{BB962C8B-B14F-4D97-AF65-F5344CB8AC3E}">
        <p14:creationId xmlns:p14="http://schemas.microsoft.com/office/powerpoint/2010/main" val="39237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28</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BitAlign provides </a:t>
            </a:r>
            <a:r>
              <a:rPr lang="en-US" sz="2800" b="1" dirty="0">
                <a:solidFill>
                  <a:srgbClr val="7030A0"/>
                </a:solidFill>
                <a:latin typeface="Calibri" panose="020F0502020204030204" pitchFamily="34" charset="0"/>
                <a:cs typeface="Calibri" panose="020F0502020204030204" pitchFamily="34" charset="0"/>
              </a:rPr>
              <a:t>41×-539×</a:t>
            </a:r>
            <a:r>
              <a:rPr lang="en-US" sz="2800" b="1" dirty="0">
                <a:solidFill>
                  <a:srgbClr val="7030A0"/>
                </a:solidFill>
                <a:latin typeface="Corbel" panose="020B0503020204020204" pitchFamily="34" charset="0"/>
              </a:rPr>
              <a:t> speedup </a:t>
            </a:r>
            <a:r>
              <a:rPr lang="en-US" sz="2800" dirty="0">
                <a:solidFill>
                  <a:schemeClr val="tx1"/>
                </a:solidFill>
                <a:latin typeface="Corbel" panose="020B0503020204020204" pitchFamily="34" charset="0"/>
              </a:rPr>
              <a:t>over</a:t>
            </a:r>
            <a:r>
              <a:rPr lang="en-US" sz="2800" b="1" dirty="0">
                <a:solidFill>
                  <a:srgbClr val="7030A0"/>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the 48-thread AVX512-supported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execution of PaSGAL</a:t>
            </a:r>
            <a:endParaRPr lang="en-US" sz="2800" dirty="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BFEC919-C1C8-284B-B1B3-3B2308C36ED7}"/>
              </a:ext>
            </a:extLst>
          </p:cNvPr>
          <p:cNvPicPr>
            <a:picLocks noChangeAspect="1"/>
          </p:cNvPicPr>
          <p:nvPr/>
        </p:nvPicPr>
        <p:blipFill>
          <a:blip r:embed="rId3"/>
          <a:stretch>
            <a:fillRect/>
          </a:stretch>
        </p:blipFill>
        <p:spPr>
          <a:xfrm>
            <a:off x="115609" y="1092744"/>
            <a:ext cx="8571778" cy="3218400"/>
          </a:xfrm>
          <a:prstGeom prst="rect">
            <a:avLst/>
          </a:prstGeom>
        </p:spPr>
      </p:pic>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3700" dirty="0"/>
              <a:t>Key Results – BitAlign (Graph Alignment)</a:t>
            </a:r>
          </a:p>
        </p:txBody>
      </p:sp>
    </p:spTree>
    <p:extLst>
      <p:ext uri="{BB962C8B-B14F-4D97-AF65-F5344CB8AC3E}">
        <p14:creationId xmlns:p14="http://schemas.microsoft.com/office/powerpoint/2010/main" val="60479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29</a:t>
            </a:fld>
            <a:endParaRPr lang="en-US" dirty="0"/>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3700" dirty="0"/>
              <a:t>Key Results – BitAlign (Linear Alignment)</a:t>
            </a:r>
          </a:p>
        </p:txBody>
      </p:sp>
      <p:sp>
        <p:nvSpPr>
          <p:cNvPr id="2" name="Rectangle 1">
            <a:extLst>
              <a:ext uri="{FF2B5EF4-FFF2-40B4-BE49-F238E27FC236}">
                <a16:creationId xmlns:a16="http://schemas.microsoft.com/office/drawing/2014/main" id="{2324CF78-6305-6C4E-A7D8-2AB75CC6E033}"/>
              </a:ext>
            </a:extLst>
          </p:cNvPr>
          <p:cNvSpPr/>
          <p:nvPr/>
        </p:nvSpPr>
        <p:spPr>
          <a:xfrm>
            <a:off x="366963" y="1118476"/>
            <a:ext cx="8410073" cy="5197705"/>
          </a:xfrm>
          <a:prstGeom prst="rect">
            <a:avLst/>
          </a:prstGeom>
        </p:spPr>
        <p:txBody>
          <a:bodyPr wrap="square">
            <a:spAutoFit/>
          </a:bodyPr>
          <a:lstStyle/>
          <a:p>
            <a:pPr marL="357188" indent="-357188">
              <a:lnSpc>
                <a:spcPct val="120000"/>
              </a:lnSpc>
              <a:buClr>
                <a:srgbClr val="0070C0"/>
              </a:buClr>
              <a:buFont typeface="Wingdings" pitchFamily="2" charset="2"/>
              <a:buChar char="q"/>
            </a:pPr>
            <a:r>
              <a:rPr lang="en-US" sz="2300" dirty="0">
                <a:latin typeface="Corbel" panose="020B0503020204020204" pitchFamily="34" charset="0"/>
              </a:rPr>
              <a:t>BitAlign can be used for both sequence-to-sequence alignment and sequence-to-graph alignment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The cost of more functionality: </a:t>
            </a:r>
            <a:r>
              <a:rPr lang="en-US" sz="2300" dirty="0">
                <a:solidFill>
                  <a:srgbClr val="C00000"/>
                </a:solidFill>
                <a:latin typeface="Corbel" panose="020B0503020204020204" pitchFamily="34" charset="0"/>
              </a:rPr>
              <a:t>Extra hop queue registers </a:t>
            </a:r>
            <a:r>
              <a:rPr lang="en-US" sz="2300" dirty="0">
                <a:latin typeface="Corbel" panose="020B0503020204020204" pitchFamily="34" charset="0"/>
              </a:rPr>
              <a:t>in BitAlign</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However, </a:t>
            </a:r>
            <a:r>
              <a:rPr lang="en-US" sz="2300" dirty="0">
                <a:solidFill>
                  <a:srgbClr val="00B050"/>
                </a:solidFill>
                <a:latin typeface="Corbel" panose="020B0503020204020204" pitchFamily="34" charset="0"/>
              </a:rPr>
              <a:t>we do </a:t>
            </a:r>
            <a:r>
              <a:rPr lang="en-US" sz="2300" i="1" dirty="0">
                <a:solidFill>
                  <a:srgbClr val="00B050"/>
                </a:solidFill>
                <a:latin typeface="Corbel" panose="020B0503020204020204" pitchFamily="34" charset="0"/>
              </a:rPr>
              <a:t>not </a:t>
            </a:r>
            <a:r>
              <a:rPr lang="en-US" sz="2300" dirty="0">
                <a:solidFill>
                  <a:srgbClr val="00B050"/>
                </a:solidFill>
                <a:latin typeface="Corbel" panose="020B0503020204020204" pitchFamily="34" charset="0"/>
              </a:rPr>
              <a:t>sacrifice any performance </a:t>
            </a:r>
          </a:p>
          <a:p>
            <a:pPr marL="357188" indent="-357188">
              <a:lnSpc>
                <a:spcPct val="120000"/>
              </a:lnSpc>
              <a:spcBef>
                <a:spcPts val="1800"/>
              </a:spcBef>
              <a:buClr>
                <a:srgbClr val="0070C0"/>
              </a:buClr>
              <a:buFont typeface="Wingdings" pitchFamily="2" charset="2"/>
              <a:buChar char="q"/>
            </a:pPr>
            <a:r>
              <a:rPr lang="en-US" sz="2300" b="1" dirty="0">
                <a:latin typeface="Corbel" panose="020B0503020204020204" pitchFamily="34" charset="0"/>
              </a:rPr>
              <a:t>For long reads (over GACT of Darwin and GenASM):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4.8× and 1.2× throughput improvement,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1.9× and 5.2× higher power consumption, and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1.4× and 2.3× higher area overhead</a:t>
            </a:r>
          </a:p>
          <a:p>
            <a:pPr marL="357188" indent="-357188">
              <a:lnSpc>
                <a:spcPct val="120000"/>
              </a:lnSpc>
              <a:spcBef>
                <a:spcPts val="1800"/>
              </a:spcBef>
              <a:buClr>
                <a:srgbClr val="0070C0"/>
              </a:buClr>
              <a:buFont typeface="Wingdings" pitchFamily="2" charset="2"/>
              <a:buChar char="q"/>
            </a:pPr>
            <a:r>
              <a:rPr lang="en-US" sz="2300" b="1" dirty="0">
                <a:latin typeface="Corbel" panose="020B0503020204020204" pitchFamily="34" charset="0"/>
              </a:rPr>
              <a:t>For short reads (over </a:t>
            </a:r>
            <a:r>
              <a:rPr lang="en-US" sz="2300" b="1" dirty="0" err="1">
                <a:latin typeface="Corbel" panose="020B0503020204020204" pitchFamily="34" charset="0"/>
              </a:rPr>
              <a:t>SillaX</a:t>
            </a:r>
            <a:r>
              <a:rPr lang="en-US" sz="2300" b="1" dirty="0">
                <a:latin typeface="Corbel" panose="020B0503020204020204" pitchFamily="34" charset="0"/>
              </a:rPr>
              <a:t> of </a:t>
            </a:r>
            <a:r>
              <a:rPr lang="en-US" sz="2300" b="1" dirty="0" err="1">
                <a:latin typeface="Corbel" panose="020B0503020204020204" pitchFamily="34" charset="0"/>
              </a:rPr>
              <a:t>GenAx</a:t>
            </a:r>
            <a:r>
              <a:rPr lang="en-US" sz="2300" b="1" dirty="0">
                <a:latin typeface="Corbel" panose="020B0503020204020204" pitchFamily="34" charset="0"/>
              </a:rPr>
              <a:t> and GenASM):</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2.4× and 1.3× throughput improvement</a:t>
            </a:r>
          </a:p>
        </p:txBody>
      </p:sp>
    </p:spTree>
    <p:extLst>
      <p:ext uri="{BB962C8B-B14F-4D97-AF65-F5344CB8AC3E}">
        <p14:creationId xmlns:p14="http://schemas.microsoft.com/office/powerpoint/2010/main" val="42715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2EC2C2AD-DE34-3D45-B867-327873E9CCFD}"/>
              </a:ext>
            </a:extLst>
          </p:cNvPr>
          <p:cNvPicPr>
            <a:picLocks noChangeAspect="1"/>
          </p:cNvPicPr>
          <p:nvPr/>
        </p:nvPicPr>
        <p:blipFill>
          <a:blip r:embed="rId3"/>
          <a:stretch>
            <a:fillRect/>
          </a:stretch>
        </p:blipFill>
        <p:spPr>
          <a:xfrm>
            <a:off x="569320" y="1531300"/>
            <a:ext cx="1835272" cy="1933716"/>
          </a:xfrm>
          <a:prstGeom prst="rect">
            <a:avLst/>
          </a:prstGeom>
        </p:spPr>
      </p:pic>
      <p:pic>
        <p:nvPicPr>
          <p:cNvPr id="12" name="Picture 11" descr="A picture containing Teams&#10;&#10;Description automatically generated">
            <a:extLst>
              <a:ext uri="{FF2B5EF4-FFF2-40B4-BE49-F238E27FC236}">
                <a16:creationId xmlns:a16="http://schemas.microsoft.com/office/drawing/2014/main" id="{68708CD2-00C9-A848-B84A-9DE9E9B58C09}"/>
              </a:ext>
            </a:extLst>
          </p:cNvPr>
          <p:cNvPicPr>
            <a:picLocks noChangeAspect="1"/>
          </p:cNvPicPr>
          <p:nvPr/>
        </p:nvPicPr>
        <p:blipFill>
          <a:blip r:embed="rId4"/>
          <a:stretch>
            <a:fillRect/>
          </a:stretch>
        </p:blipFill>
        <p:spPr>
          <a:xfrm>
            <a:off x="2762580" y="3677905"/>
            <a:ext cx="2064415" cy="2115478"/>
          </a:xfrm>
          <a:prstGeom prst="rect">
            <a:avLst/>
          </a:prstGeom>
        </p:spPr>
      </p:pic>
      <p:pic>
        <p:nvPicPr>
          <p:cNvPr id="14" name="Picture 13" descr="Diagram&#10;&#10;Description automatically generated">
            <a:extLst>
              <a:ext uri="{FF2B5EF4-FFF2-40B4-BE49-F238E27FC236}">
                <a16:creationId xmlns:a16="http://schemas.microsoft.com/office/drawing/2014/main" id="{734A5031-3999-CE42-A724-B3E1F7D39445}"/>
              </a:ext>
            </a:extLst>
          </p:cNvPr>
          <p:cNvPicPr>
            <a:picLocks noChangeAspect="1"/>
          </p:cNvPicPr>
          <p:nvPr/>
        </p:nvPicPr>
        <p:blipFill>
          <a:blip r:embed="rId5"/>
          <a:stretch>
            <a:fillRect/>
          </a:stretch>
        </p:blipFill>
        <p:spPr>
          <a:xfrm>
            <a:off x="5027623" y="1742254"/>
            <a:ext cx="1767469" cy="1933716"/>
          </a:xfrm>
          <a:prstGeom prst="rect">
            <a:avLst/>
          </a:prstGeom>
        </p:spPr>
      </p:pic>
      <p:sp>
        <p:nvSpPr>
          <p:cNvPr id="2" name="Title 1">
            <a:extLst>
              <a:ext uri="{FF2B5EF4-FFF2-40B4-BE49-F238E27FC236}">
                <a16:creationId xmlns:a16="http://schemas.microsoft.com/office/drawing/2014/main" id="{19DD18AA-5CF4-3342-92DE-9CFADC004700}"/>
              </a:ext>
            </a:extLst>
          </p:cNvPr>
          <p:cNvSpPr>
            <a:spLocks noGrp="1"/>
          </p:cNvSpPr>
          <p:nvPr>
            <p:ph type="title"/>
          </p:nvPr>
        </p:nvSpPr>
        <p:spPr/>
        <p:txBody>
          <a:bodyPr>
            <a:normAutofit fontScale="90000"/>
          </a:bodyPr>
          <a:lstStyle/>
          <a:p>
            <a:r>
              <a:rPr lang="en-US" dirty="0"/>
              <a:t>Genome Sequencing (cont’d.)</a:t>
            </a:r>
          </a:p>
        </p:txBody>
      </p:sp>
      <p:sp>
        <p:nvSpPr>
          <p:cNvPr id="4" name="Slide Number Placeholder 3">
            <a:extLst>
              <a:ext uri="{FF2B5EF4-FFF2-40B4-BE49-F238E27FC236}">
                <a16:creationId xmlns:a16="http://schemas.microsoft.com/office/drawing/2014/main" id="{CDEDF1AB-C002-5543-A04B-2FEAFACC8C42}"/>
              </a:ext>
            </a:extLst>
          </p:cNvPr>
          <p:cNvSpPr>
            <a:spLocks noGrp="1"/>
          </p:cNvSpPr>
          <p:nvPr>
            <p:ph type="sldNum" sz="quarter" idx="10"/>
          </p:nvPr>
        </p:nvSpPr>
        <p:spPr/>
        <p:txBody>
          <a:bodyPr/>
          <a:lstStyle/>
          <a:p>
            <a:fld id="{BE67019E-6B59-9444-A8F8-0CFAB6B6981D}" type="slidenum">
              <a:rPr lang="en-US" smtClean="0"/>
              <a:pPr/>
              <a:t>3</a:t>
            </a:fld>
            <a:endParaRPr lang="en-US" dirty="0"/>
          </a:p>
        </p:txBody>
      </p:sp>
      <p:sp>
        <p:nvSpPr>
          <p:cNvPr id="5" name="TextBox 4">
            <a:extLst>
              <a:ext uri="{FF2B5EF4-FFF2-40B4-BE49-F238E27FC236}">
                <a16:creationId xmlns:a16="http://schemas.microsoft.com/office/drawing/2014/main" id="{6C99F960-F9D4-DD4D-8075-D084ADC9E26B}"/>
              </a:ext>
            </a:extLst>
          </p:cNvPr>
          <p:cNvSpPr txBox="1"/>
          <p:nvPr/>
        </p:nvSpPr>
        <p:spPr>
          <a:xfrm>
            <a:off x="267957" y="3518505"/>
            <a:ext cx="229399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mj-lt"/>
                <a:ea typeface="+mn-ea"/>
                <a:cs typeface="+mn-cs"/>
              </a:rPr>
              <a:t>Sample Collection</a:t>
            </a:r>
          </a:p>
        </p:txBody>
      </p:sp>
      <p:sp>
        <p:nvSpPr>
          <p:cNvPr id="6" name="TextBox 5">
            <a:extLst>
              <a:ext uri="{FF2B5EF4-FFF2-40B4-BE49-F238E27FC236}">
                <a16:creationId xmlns:a16="http://schemas.microsoft.com/office/drawing/2014/main" id="{CD6AFFD6-A903-C641-94CD-0BFA72ADCCDD}"/>
              </a:ext>
            </a:extLst>
          </p:cNvPr>
          <p:cNvSpPr txBox="1"/>
          <p:nvPr/>
        </p:nvSpPr>
        <p:spPr>
          <a:xfrm>
            <a:off x="2982112" y="579546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rgbClr val="FE6200"/>
                </a:solidFill>
                <a:effectLst/>
                <a:uLnTx/>
                <a:uFillTx/>
                <a:latin typeface="+mj-lt"/>
                <a:ea typeface="+mn-ea"/>
                <a:cs typeface="+mn-cs"/>
              </a:rPr>
              <a:t>Preparation</a:t>
            </a:r>
            <a:endParaRPr kumimoji="0" lang="en-US" sz="2000" b="1" i="0" u="none" strike="noStrike" kern="1200" cap="none" spc="0" normalizeH="0" baseline="0" noProof="0" dirty="0">
              <a:ln>
                <a:noFill/>
              </a:ln>
              <a:solidFill>
                <a:srgbClr val="FE6200"/>
              </a:solidFill>
              <a:effectLst/>
              <a:uLnTx/>
              <a:uFillTx/>
              <a:latin typeface="+mj-lt"/>
              <a:ea typeface="+mn-ea"/>
              <a:cs typeface="+mn-cs"/>
            </a:endParaRPr>
          </a:p>
        </p:txBody>
      </p:sp>
      <p:sp>
        <p:nvSpPr>
          <p:cNvPr id="7" name="TextBox 6">
            <a:extLst>
              <a:ext uri="{FF2B5EF4-FFF2-40B4-BE49-F238E27FC236}">
                <a16:creationId xmlns:a16="http://schemas.microsoft.com/office/drawing/2014/main" id="{C482F1AA-9D5A-5B43-B03C-27ACE6F5BDF7}"/>
              </a:ext>
            </a:extLst>
          </p:cNvPr>
          <p:cNvSpPr txBox="1"/>
          <p:nvPr/>
        </p:nvSpPr>
        <p:spPr>
          <a:xfrm>
            <a:off x="5094787" y="351850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7030A0"/>
                </a:solidFill>
                <a:latin typeface="+mj-lt"/>
              </a:rPr>
              <a:t>Sequencing</a:t>
            </a:r>
            <a:endParaRPr kumimoji="0" lang="en-US" sz="2000" b="1" i="0" u="none" strike="noStrike" kern="1200" cap="none" spc="0" normalizeH="0" baseline="0" noProof="0" dirty="0">
              <a:ln>
                <a:noFill/>
              </a:ln>
              <a:solidFill>
                <a:srgbClr val="7030A0"/>
              </a:solidFill>
              <a:effectLst/>
              <a:uLnTx/>
              <a:uFillTx/>
              <a:latin typeface="+mj-lt"/>
            </a:endParaRPr>
          </a:p>
        </p:txBody>
      </p:sp>
      <p:sp>
        <p:nvSpPr>
          <p:cNvPr id="8" name="TextBox 7">
            <a:extLst>
              <a:ext uri="{FF2B5EF4-FFF2-40B4-BE49-F238E27FC236}">
                <a16:creationId xmlns:a16="http://schemas.microsoft.com/office/drawing/2014/main" id="{60F99D06-BB2D-594C-B115-3F158F0CB381}"/>
              </a:ext>
            </a:extLst>
          </p:cNvPr>
          <p:cNvSpPr txBox="1"/>
          <p:nvPr/>
        </p:nvSpPr>
        <p:spPr>
          <a:xfrm>
            <a:off x="6778100" y="5767154"/>
            <a:ext cx="244190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mj-lt"/>
              </a:rPr>
              <a:t>Genome Sequence Analysis</a:t>
            </a:r>
            <a:endParaRPr kumimoji="0" lang="en-US" sz="2000" b="1" i="0" u="none" strike="noStrike" kern="1200" cap="none" spc="0" normalizeH="0" baseline="0" noProof="0" dirty="0">
              <a:ln>
                <a:noFill/>
              </a:ln>
              <a:solidFill>
                <a:srgbClr val="0070C0"/>
              </a:solidFill>
              <a:effectLst/>
              <a:uLnTx/>
              <a:uFillTx/>
              <a:latin typeface="+mj-lt"/>
            </a:endParaRPr>
          </a:p>
        </p:txBody>
      </p:sp>
      <p:pic>
        <p:nvPicPr>
          <p:cNvPr id="16" name="Picture 15" descr="Icon&#10;&#10;Description automatically generated">
            <a:extLst>
              <a:ext uri="{FF2B5EF4-FFF2-40B4-BE49-F238E27FC236}">
                <a16:creationId xmlns:a16="http://schemas.microsoft.com/office/drawing/2014/main" id="{ADB20CBC-AD51-644E-8C79-5A46C5133E62}"/>
              </a:ext>
            </a:extLst>
          </p:cNvPr>
          <p:cNvPicPr>
            <a:picLocks noChangeAspect="1"/>
          </p:cNvPicPr>
          <p:nvPr/>
        </p:nvPicPr>
        <p:blipFill>
          <a:blip r:embed="rId6"/>
          <a:stretch>
            <a:fillRect/>
          </a:stretch>
        </p:blipFill>
        <p:spPr>
          <a:xfrm>
            <a:off x="7259878" y="4259492"/>
            <a:ext cx="1517158" cy="1533891"/>
          </a:xfrm>
          <a:prstGeom prst="rect">
            <a:avLst/>
          </a:prstGeom>
        </p:spPr>
      </p:pic>
      <p:cxnSp>
        <p:nvCxnSpPr>
          <p:cNvPr id="28" name="Curved Connector 27">
            <a:extLst>
              <a:ext uri="{FF2B5EF4-FFF2-40B4-BE49-F238E27FC236}">
                <a16:creationId xmlns:a16="http://schemas.microsoft.com/office/drawing/2014/main" id="{A3B54E0E-5D92-7E45-A900-FA923BAFF8B3}"/>
              </a:ext>
            </a:extLst>
          </p:cNvPr>
          <p:cNvCxnSpPr/>
          <p:nvPr/>
        </p:nvCxnSpPr>
        <p:spPr>
          <a:xfrm>
            <a:off x="1414953" y="4145280"/>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5CD0179-5F38-7548-B97D-F00041ED10C3}"/>
              </a:ext>
            </a:extLst>
          </p:cNvPr>
          <p:cNvCxnSpPr>
            <a:cxnSpLocks/>
          </p:cNvCxnSpPr>
          <p:nvPr/>
        </p:nvCxnSpPr>
        <p:spPr>
          <a:xfrm flipV="1">
            <a:off x="3747160" y="2472904"/>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4948178C-59C9-7044-8F7D-E77BF9A98410}"/>
              </a:ext>
            </a:extLst>
          </p:cNvPr>
          <p:cNvCxnSpPr>
            <a:cxnSpLocks/>
          </p:cNvCxnSpPr>
          <p:nvPr/>
        </p:nvCxnSpPr>
        <p:spPr>
          <a:xfrm rot="5400000" flipV="1">
            <a:off x="6723258" y="2981617"/>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D49FA3-639D-AB4F-9601-A12386401595}"/>
              </a:ext>
            </a:extLst>
          </p:cNvPr>
          <p:cNvSpPr txBox="1"/>
          <p:nvPr/>
        </p:nvSpPr>
        <p:spPr>
          <a:xfrm>
            <a:off x="759644" y="525273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Large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molecule</a:t>
            </a:r>
          </a:p>
        </p:txBody>
      </p:sp>
      <p:sp>
        <p:nvSpPr>
          <p:cNvPr id="33" name="TextBox 32">
            <a:extLst>
              <a:ext uri="{FF2B5EF4-FFF2-40B4-BE49-F238E27FC236}">
                <a16:creationId xmlns:a16="http://schemas.microsoft.com/office/drawing/2014/main" id="{A60CD105-1C91-7B49-8620-8062A1FD9007}"/>
              </a:ext>
            </a:extLst>
          </p:cNvPr>
          <p:cNvSpPr txBox="1"/>
          <p:nvPr/>
        </p:nvSpPr>
        <p:spPr>
          <a:xfrm>
            <a:off x="3106579" y="1946749"/>
            <a:ext cx="172041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Chopped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fragments</a:t>
            </a:r>
          </a:p>
        </p:txBody>
      </p:sp>
      <p:sp>
        <p:nvSpPr>
          <p:cNvPr id="34" name="TextBox 33">
            <a:extLst>
              <a:ext uri="{FF2B5EF4-FFF2-40B4-BE49-F238E27FC236}">
                <a16:creationId xmlns:a16="http://schemas.microsoft.com/office/drawing/2014/main" id="{C0BB8816-5189-4D45-9E09-A500DDC0662C}"/>
              </a:ext>
            </a:extLst>
          </p:cNvPr>
          <p:cNvSpPr txBox="1"/>
          <p:nvPr/>
        </p:nvSpPr>
        <p:spPr>
          <a:xfrm>
            <a:off x="7541415" y="256626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mj-lt"/>
              </a:rPr>
              <a:t>Sequenced reads</a:t>
            </a:r>
            <a:endParaRPr kumimoji="0" lang="en-US" sz="1800" b="1" i="0" u="none" strike="noStrike" kern="1200" cap="none" spc="0" normalizeH="0" baseline="0" noProof="0" dirty="0">
              <a:ln>
                <a:noFill/>
              </a:ln>
              <a:solidFill>
                <a:prstClr val="black"/>
              </a:solidFill>
              <a:effectLst/>
              <a:uLnTx/>
              <a:uFillTx/>
              <a:latin typeface="+mj-lt"/>
              <a:ea typeface="+mn-ea"/>
              <a:cs typeface="+mn-cs"/>
            </a:endParaRPr>
          </a:p>
        </p:txBody>
      </p:sp>
      <p:pic>
        <p:nvPicPr>
          <p:cNvPr id="36" name="Picture 35">
            <a:extLst>
              <a:ext uri="{FF2B5EF4-FFF2-40B4-BE49-F238E27FC236}">
                <a16:creationId xmlns:a16="http://schemas.microsoft.com/office/drawing/2014/main" id="{97142965-8503-6B46-B81B-B7E9E10DF3B3}"/>
              </a:ext>
            </a:extLst>
          </p:cNvPr>
          <p:cNvPicPr>
            <a:picLocks noChangeAspect="1"/>
          </p:cNvPicPr>
          <p:nvPr/>
        </p:nvPicPr>
        <p:blipFill>
          <a:blip r:embed="rId7"/>
          <a:stretch>
            <a:fillRect/>
          </a:stretch>
        </p:blipFill>
        <p:spPr>
          <a:xfrm rot="21164725">
            <a:off x="2982124" y="1458650"/>
            <a:ext cx="1835272" cy="492690"/>
          </a:xfrm>
          <a:prstGeom prst="rect">
            <a:avLst/>
          </a:prstGeom>
        </p:spPr>
      </p:pic>
      <p:pic>
        <p:nvPicPr>
          <p:cNvPr id="37" name="Picture 36">
            <a:extLst>
              <a:ext uri="{FF2B5EF4-FFF2-40B4-BE49-F238E27FC236}">
                <a16:creationId xmlns:a16="http://schemas.microsoft.com/office/drawing/2014/main" id="{77A9CD6B-578D-D14A-87E5-47941B79EFA1}"/>
              </a:ext>
            </a:extLst>
          </p:cNvPr>
          <p:cNvPicPr>
            <a:picLocks noChangeAspect="1"/>
          </p:cNvPicPr>
          <p:nvPr/>
        </p:nvPicPr>
        <p:blipFill>
          <a:blip r:embed="rId8"/>
          <a:stretch>
            <a:fillRect/>
          </a:stretch>
        </p:blipFill>
        <p:spPr>
          <a:xfrm>
            <a:off x="7011484" y="1211167"/>
            <a:ext cx="2013945" cy="1359595"/>
          </a:xfrm>
          <a:prstGeom prst="rect">
            <a:avLst/>
          </a:prstGeom>
        </p:spPr>
      </p:pic>
      <p:pic>
        <p:nvPicPr>
          <p:cNvPr id="39" name="Picture 38" descr="Icon&#10;&#10;Description automatically generated">
            <a:extLst>
              <a:ext uri="{FF2B5EF4-FFF2-40B4-BE49-F238E27FC236}">
                <a16:creationId xmlns:a16="http://schemas.microsoft.com/office/drawing/2014/main" id="{52E14D73-77EB-AF4F-8940-8B0C35D5A503}"/>
              </a:ext>
            </a:extLst>
          </p:cNvPr>
          <p:cNvPicPr>
            <a:picLocks noChangeAspect="1"/>
          </p:cNvPicPr>
          <p:nvPr/>
        </p:nvPicPr>
        <p:blipFill rotWithShape="1">
          <a:blip r:embed="rId9"/>
          <a:srcRect l="12998" r="19218"/>
          <a:stretch/>
        </p:blipFill>
        <p:spPr>
          <a:xfrm>
            <a:off x="347908" y="5080604"/>
            <a:ext cx="446576" cy="990600"/>
          </a:xfrm>
          <a:prstGeom prst="rect">
            <a:avLst/>
          </a:prstGeom>
        </p:spPr>
      </p:pic>
    </p:spTree>
    <p:extLst>
      <p:ext uri="{BB962C8B-B14F-4D97-AF65-F5344CB8AC3E}">
        <p14:creationId xmlns:p14="http://schemas.microsoft.com/office/powerpoint/2010/main" val="28144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32"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marL="179387" indent="0">
              <a:lnSpc>
                <a:spcPct val="105000"/>
              </a:lnSpc>
              <a:spcBef>
                <a:spcPts val="0"/>
              </a:spcBef>
              <a:spcAft>
                <a:spcPts val="0"/>
              </a:spcAft>
              <a:buNone/>
            </a:pPr>
            <a:r>
              <a:rPr lang="en-US" sz="2070" b="1" dirty="0">
                <a:solidFill>
                  <a:srgbClr val="C00000"/>
                </a:solidFill>
              </a:rPr>
              <a:t>Problem: </a:t>
            </a:r>
          </a:p>
          <a:p>
            <a:pPr lvl="1" indent="-215900">
              <a:lnSpc>
                <a:spcPct val="105000"/>
              </a:lnSpc>
              <a:spcBef>
                <a:spcPts val="0"/>
              </a:spcBef>
              <a:spcAft>
                <a:spcPts val="0"/>
              </a:spcAft>
              <a:buClr>
                <a:srgbClr val="C00000"/>
              </a:buClr>
            </a:pPr>
            <a:r>
              <a:rPr lang="en-US" sz="2070" dirty="0">
                <a:solidFill>
                  <a:schemeClr val="tx1"/>
                </a:solidFill>
              </a:rPr>
              <a:t>Traditional read mapping causes reference bias</a:t>
            </a:r>
          </a:p>
          <a:p>
            <a:pPr lvl="1" indent="-215900">
              <a:lnSpc>
                <a:spcPct val="105000"/>
              </a:lnSpc>
              <a:spcBef>
                <a:spcPts val="0"/>
              </a:spcBef>
              <a:spcAft>
                <a:spcPts val="0"/>
              </a:spcAft>
              <a:buClr>
                <a:srgbClr val="C00000"/>
              </a:buClr>
            </a:pPr>
            <a:r>
              <a:rPr lang="en-US" sz="2070" dirty="0">
                <a:solidFill>
                  <a:schemeClr val="tx1"/>
                </a:solidFill>
              </a:rPr>
              <a:t>Aligning sequences to graphs is a newer field and only a few software tools exist for graph-based GSA</a:t>
            </a:r>
          </a:p>
          <a:p>
            <a:pPr lvl="1" indent="-215900">
              <a:lnSpc>
                <a:spcPct val="105000"/>
              </a:lnSpc>
              <a:spcBef>
                <a:spcPts val="0"/>
              </a:spcBef>
              <a:spcAft>
                <a:spcPts val="0"/>
              </a:spcAft>
              <a:buClr>
                <a:srgbClr val="C00000"/>
              </a:buClr>
            </a:pPr>
            <a:r>
              <a:rPr lang="en-US" sz="2070" dirty="0">
                <a:solidFill>
                  <a:schemeClr val="tx1"/>
                </a:solidFill>
              </a:rPr>
              <a:t>Graph-based analysis exacerbates mapping’s bottlenecks </a:t>
            </a:r>
          </a:p>
          <a:p>
            <a:pPr lvl="1" indent="-215900">
              <a:lnSpc>
                <a:spcPct val="105000"/>
              </a:lnSpc>
              <a:spcBef>
                <a:spcPts val="0"/>
              </a:spcBef>
              <a:spcAft>
                <a:spcPts val="0"/>
              </a:spcAft>
              <a:buClr>
                <a:srgbClr val="C00000"/>
              </a:buClr>
            </a:pPr>
            <a:r>
              <a:rPr lang="en-US" sz="2070" dirty="0">
                <a:solidFill>
                  <a:schemeClr val="tx1"/>
                </a:solidFill>
              </a:rPr>
              <a:t>Hardware acceleration of sequence-to-graph mapping: important but unexplored research problem</a:t>
            </a:r>
          </a:p>
          <a:p>
            <a:pPr marL="179387" indent="0">
              <a:lnSpc>
                <a:spcPct val="105000"/>
              </a:lnSpc>
              <a:spcAft>
                <a:spcPts val="0"/>
              </a:spcAft>
              <a:buNone/>
            </a:pPr>
            <a:r>
              <a:rPr lang="en-US" sz="2070" b="1" dirty="0">
                <a:solidFill>
                  <a:srgbClr val="0070C0"/>
                </a:solidFill>
              </a:rPr>
              <a:t>Key Contributions: </a:t>
            </a:r>
          </a:p>
          <a:p>
            <a:pPr lvl="1" indent="-215900">
              <a:lnSpc>
                <a:spcPct val="105000"/>
              </a:lnSpc>
              <a:spcBef>
                <a:spcPts val="0"/>
              </a:spcBef>
              <a:spcAft>
                <a:spcPts val="0"/>
              </a:spcAft>
              <a:buClr>
                <a:srgbClr val="0070C0"/>
              </a:buClr>
            </a:pPr>
            <a:r>
              <a:rPr lang="en-US" sz="2070" dirty="0">
                <a:solidFill>
                  <a:srgbClr val="0070C0"/>
                </a:solidFill>
              </a:rPr>
              <a:t>GenGraph: </a:t>
            </a:r>
            <a:r>
              <a:rPr lang="en-US" sz="2070" i="1" dirty="0">
                <a:solidFill>
                  <a:schemeClr val="tx1"/>
                </a:solidFill>
              </a:rPr>
              <a:t>First</a:t>
            </a:r>
            <a:r>
              <a:rPr lang="en-US" sz="2070" dirty="0">
                <a:solidFill>
                  <a:schemeClr val="tx1"/>
                </a:solidFill>
              </a:rPr>
              <a:t> acceleration framework for sequence-to-graph mapping</a:t>
            </a:r>
            <a:endParaRPr lang="en-US" sz="2070" dirty="0">
              <a:solidFill>
                <a:srgbClr val="0070C0"/>
              </a:solidFill>
            </a:endParaRPr>
          </a:p>
          <a:p>
            <a:pPr marL="935038" lvl="2" indent="-217488">
              <a:lnSpc>
                <a:spcPct val="105000"/>
              </a:lnSpc>
              <a:spcBef>
                <a:spcPts val="0"/>
              </a:spcBef>
              <a:spcAft>
                <a:spcPts val="0"/>
              </a:spcAft>
            </a:pPr>
            <a:r>
              <a:rPr lang="en-US" sz="2070" dirty="0" err="1">
                <a:solidFill>
                  <a:srgbClr val="7030A0"/>
                </a:solidFill>
              </a:rPr>
              <a:t>MinSeed</a:t>
            </a:r>
            <a:r>
              <a:rPr lang="en-US" sz="2070" dirty="0">
                <a:solidFill>
                  <a:srgbClr val="0070C0"/>
                </a:solidFill>
              </a:rPr>
              <a:t>:</a:t>
            </a:r>
            <a:r>
              <a:rPr lang="en-US" sz="2070" i="1" dirty="0">
                <a:solidFill>
                  <a:srgbClr val="0070C0"/>
                </a:solidFill>
              </a:rPr>
              <a:t> </a:t>
            </a:r>
            <a:r>
              <a:rPr lang="en-US" sz="2070" i="1" dirty="0">
                <a:solidFill>
                  <a:schemeClr val="tx1"/>
                </a:solidFill>
              </a:rPr>
              <a:t>First</a:t>
            </a:r>
            <a:r>
              <a:rPr lang="en-US" sz="2070" dirty="0"/>
              <a:t> </a:t>
            </a:r>
            <a:r>
              <a:rPr lang="en-US" sz="2070" dirty="0">
                <a:solidFill>
                  <a:schemeClr val="tx1"/>
                </a:solidFill>
              </a:rPr>
              <a:t>minimizer-based seeding accelerator</a:t>
            </a:r>
          </a:p>
          <a:p>
            <a:pPr marL="935038" lvl="2" indent="-217488">
              <a:lnSpc>
                <a:spcPct val="105000"/>
              </a:lnSpc>
              <a:spcBef>
                <a:spcPts val="0"/>
              </a:spcBef>
              <a:spcAft>
                <a:spcPts val="0"/>
              </a:spcAft>
            </a:pPr>
            <a:r>
              <a:rPr lang="en-US" sz="2070" dirty="0" err="1">
                <a:solidFill>
                  <a:srgbClr val="00B050"/>
                </a:solidFill>
              </a:rPr>
              <a:t>BitAlign</a:t>
            </a:r>
            <a:r>
              <a:rPr lang="en-US" sz="2070" dirty="0">
                <a:solidFill>
                  <a:srgbClr val="0070C0"/>
                </a:solidFill>
              </a:rPr>
              <a:t>: </a:t>
            </a:r>
            <a:r>
              <a:rPr lang="en-US" sz="2070" i="1" dirty="0">
                <a:solidFill>
                  <a:schemeClr val="tx1"/>
                </a:solidFill>
              </a:rPr>
              <a:t>First</a:t>
            </a:r>
            <a:r>
              <a:rPr lang="en-US" sz="2070" dirty="0"/>
              <a:t> </a:t>
            </a:r>
            <a:r>
              <a:rPr lang="en-US" sz="2070" dirty="0">
                <a:solidFill>
                  <a:schemeClr val="tx1"/>
                </a:solidFill>
              </a:rPr>
              <a:t>sequence-to-graph alignment accelerator based upon our </a:t>
            </a:r>
            <a:r>
              <a:rPr lang="en-US" sz="2070" dirty="0">
                <a:solidFill>
                  <a:srgbClr val="0070C0"/>
                </a:solidFill>
              </a:rPr>
              <a:t>new</a:t>
            </a:r>
            <a:r>
              <a:rPr lang="en-US" sz="2070" dirty="0">
                <a:solidFill>
                  <a:schemeClr val="tx1"/>
                </a:solidFill>
              </a:rPr>
              <a:t> bitvector-based, highly-parallel algorithm</a:t>
            </a:r>
          </a:p>
          <a:p>
            <a:pPr marL="179387" indent="0">
              <a:lnSpc>
                <a:spcPct val="105000"/>
              </a:lnSpc>
              <a:spcAft>
                <a:spcPts val="0"/>
              </a:spcAft>
              <a:buNone/>
            </a:pPr>
            <a:r>
              <a:rPr lang="en-US" sz="2070" b="1" dirty="0">
                <a:solidFill>
                  <a:srgbClr val="FE6200"/>
                </a:solidFill>
              </a:rPr>
              <a:t>Key Results: </a:t>
            </a:r>
            <a:r>
              <a:rPr lang="en-US" sz="2070" dirty="0">
                <a:solidFill>
                  <a:schemeClr val="tx1"/>
                </a:solidFill>
              </a:rPr>
              <a:t>GenGraph and BitAlign provide </a:t>
            </a:r>
            <a:r>
              <a:rPr lang="en-US" sz="2070" dirty="0">
                <a:solidFill>
                  <a:srgbClr val="FE6200"/>
                </a:solidFill>
              </a:rPr>
              <a:t>significant speedups </a:t>
            </a:r>
            <a:r>
              <a:rPr lang="en-US" sz="2070" dirty="0">
                <a:solidFill>
                  <a:schemeClr val="tx1"/>
                </a:solidFill>
              </a:rPr>
              <a:t>compared to the software baselines, while </a:t>
            </a:r>
            <a:r>
              <a:rPr lang="en-US" sz="2070" dirty="0">
                <a:solidFill>
                  <a:srgbClr val="FE6200"/>
                </a:solidFill>
              </a:rPr>
              <a:t>reducing the power consumption</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30</a:t>
            </a:fld>
            <a:endParaRPr lang="en-US" dirty="0"/>
          </a:p>
        </p:txBody>
      </p:sp>
    </p:spTree>
    <p:custDataLst>
      <p:tags r:id="rId1"/>
    </p:custDataLst>
    <p:extLst>
      <p:ext uri="{BB962C8B-B14F-4D97-AF65-F5344CB8AC3E}">
        <p14:creationId xmlns:p14="http://schemas.microsoft.com/office/powerpoint/2010/main" val="41668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0" y="2796988"/>
            <a:ext cx="9144000" cy="4061011"/>
          </a:xfrm>
        </p:spPr>
        <p:txBody>
          <a:bodyPr>
            <a:noAutofit/>
          </a:bodyPr>
          <a:lstStyle/>
          <a:p>
            <a:pPr algn="ctr">
              <a:lnSpc>
                <a:spcPct val="105000"/>
              </a:lnSpc>
              <a:spcBef>
                <a:spcPts val="0"/>
              </a:spcBef>
              <a:spcAft>
                <a:spcPts val="0"/>
              </a:spcAft>
            </a:pPr>
            <a:r>
              <a:rPr lang="en-US" sz="3100" b="1" dirty="0">
                <a:solidFill>
                  <a:schemeClr val="tx1"/>
                </a:solidFill>
              </a:rPr>
              <a:t>Damla Senol Cali </a:t>
            </a:r>
            <a:r>
              <a:rPr lang="en-US" sz="3100" i="1" dirty="0">
                <a:solidFill>
                  <a:schemeClr val="dk1"/>
                </a:solidFill>
              </a:rPr>
              <a:t>et al.</a:t>
            </a:r>
            <a:endParaRPr lang="en-US" sz="3100" b="1" dirty="0">
              <a:solidFill>
                <a:schemeClr val="tx1"/>
              </a:solidFill>
            </a:endParaRPr>
          </a:p>
          <a:p>
            <a:pPr algn="ctr">
              <a:lnSpc>
                <a:spcPct val="105000"/>
              </a:lnSpc>
              <a:spcBef>
                <a:spcPts val="60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https://damlasenolcali.github.io</a:t>
            </a:r>
            <a:endParaRPr lang="en-US" sz="2400" dirty="0">
              <a:solidFill>
                <a:srgbClr val="0070C0"/>
              </a:solidFill>
            </a:endParaRPr>
          </a:p>
          <a:p>
            <a:pPr algn="ctr">
              <a:lnSpc>
                <a:spcPct val="105000"/>
              </a:lnSpc>
              <a:spcBef>
                <a:spcPts val="0"/>
              </a:spcBef>
              <a:spcAft>
                <a:spcPts val="0"/>
              </a:spcAft>
            </a:pPr>
            <a:endParaRPr lang="en-US" sz="2400" dirty="0">
              <a:solidFill>
                <a:schemeClr val="tx1"/>
              </a:solidFill>
            </a:endParaRPr>
          </a:p>
          <a:p>
            <a:pPr algn="ctr">
              <a:lnSpc>
                <a:spcPct val="105000"/>
              </a:lnSpc>
              <a:spcAft>
                <a:spcPts val="0"/>
              </a:spcAft>
            </a:pPr>
            <a:r>
              <a:rPr lang="en-US" sz="2600" dirty="0">
                <a:solidFill>
                  <a:schemeClr val="tx1"/>
                </a:solidFill>
              </a:rPr>
              <a:t>TECHCON’</a:t>
            </a:r>
            <a:r>
              <a:rPr lang="en-US" sz="2600" dirty="0">
                <a:solidFill>
                  <a:schemeClr val="tx1"/>
                </a:solidFill>
                <a:latin typeface="Calibri" panose="020F0502020204030204" pitchFamily="34" charset="0"/>
              </a:rPr>
              <a:t>21</a:t>
            </a:r>
            <a:r>
              <a:rPr lang="en-US" sz="2600" dirty="0">
                <a:solidFill>
                  <a:schemeClr val="tx1"/>
                </a:solidFill>
              </a:rPr>
              <a:t> ⎼ September </a:t>
            </a:r>
            <a:r>
              <a:rPr lang="en-US" sz="2600" dirty="0">
                <a:solidFill>
                  <a:schemeClr val="tx1"/>
                </a:solidFill>
                <a:latin typeface="Calibri" panose="020F0502020204030204" pitchFamily="34" charset="0"/>
              </a:rPr>
              <a:t>14, 2021</a:t>
            </a:r>
          </a:p>
          <a:p>
            <a:pPr algn="ctr">
              <a:lnSpc>
                <a:spcPct val="105000"/>
              </a:lnSpc>
              <a:spcAft>
                <a:spcPts val="0"/>
              </a:spcAft>
            </a:pPr>
            <a:endParaRPr lang="en-US" sz="2600" dirty="0">
              <a:solidFill>
                <a:schemeClr val="tx1"/>
              </a:solidFill>
              <a:latin typeface="Calibri" panose="020F0502020204030204" pitchFamily="34" charset="0"/>
            </a:endParaRPr>
          </a:p>
          <a:p>
            <a:pPr algn="ctr">
              <a:lnSpc>
                <a:spcPct val="105000"/>
              </a:lnSpc>
              <a:spcAft>
                <a:spcPts val="0"/>
              </a:spcAft>
            </a:pPr>
            <a:endParaRPr lang="en-US" sz="2600" dirty="0">
              <a:solidFill>
                <a:schemeClr val="tx1"/>
              </a:solidFill>
              <a:latin typeface="Calibri" panose="020F0502020204030204" pitchFamily="34" charset="0"/>
            </a:endParaRPr>
          </a:p>
          <a:p>
            <a:pPr algn="ctr">
              <a:lnSpc>
                <a:spcPct val="105000"/>
              </a:lnSpc>
              <a:spcAft>
                <a:spcPts val="0"/>
              </a:spcAft>
            </a:pPr>
            <a:endParaRPr lang="en-US" sz="2600" dirty="0">
              <a:solidFill>
                <a:schemeClr val="tx1"/>
              </a:solidFill>
              <a:latin typeface="Calibri" panose="020F0502020204030204" pitchFamily="34" charset="0"/>
            </a:endParaRPr>
          </a:p>
          <a:p>
            <a:pPr algn="r">
              <a:lnSpc>
                <a:spcPct val="105000"/>
              </a:lnSpc>
              <a:spcBef>
                <a:spcPts val="1800"/>
              </a:spcBef>
              <a:spcAft>
                <a:spcPts val="0"/>
              </a:spcAft>
            </a:pPr>
            <a:r>
              <a:rPr lang="en-US" sz="1000" dirty="0"/>
              <a:t>This work was supported in part by Semiconductor Research Corporation (SRC).</a:t>
            </a:r>
            <a:endParaRPr lang="en-US" sz="1000" b="1" dirty="0">
              <a:solidFill>
                <a:schemeClr val="tx1"/>
              </a:solidFill>
              <a:latin typeface="Calibri" panose="020F0502020204030204" pitchFamily="34" charset="0"/>
            </a:endParaRPr>
          </a:p>
          <a:p>
            <a:pPr algn="ctr">
              <a:lnSpc>
                <a:spcPct val="105000"/>
              </a:lnSpc>
              <a:spcBef>
                <a:spcPts val="1800"/>
              </a:spcBef>
              <a:spcAft>
                <a:spcPts val="0"/>
              </a:spcAft>
            </a:pPr>
            <a:endParaRPr lang="en-US" sz="10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671483"/>
          </a:xfrm>
          <a:solidFill>
            <a:schemeClr val="accent2">
              <a:lumMod val="20000"/>
              <a:lumOff val="80000"/>
            </a:schemeClr>
          </a:solidFill>
        </p:spPr>
        <p:txBody>
          <a:bodyPr anchor="ctr" anchorCtr="0">
            <a:normAutofit/>
          </a:bodyPr>
          <a:lstStyle/>
          <a:p>
            <a:pPr algn="ctr">
              <a:lnSpc>
                <a:spcPct val="105000"/>
              </a:lnSpc>
            </a:pPr>
            <a:r>
              <a:rPr lang="en-US" sz="3400" b="1" dirty="0">
                <a:solidFill>
                  <a:srgbClr val="0070C0"/>
                </a:solidFill>
              </a:rPr>
              <a:t>GenGraph: A Hardware Acceleration Framework </a:t>
            </a:r>
            <a:br>
              <a:rPr lang="en-US" sz="3400" b="1" dirty="0">
                <a:solidFill>
                  <a:srgbClr val="0070C0"/>
                </a:solidFill>
              </a:rPr>
            </a:br>
            <a:r>
              <a:rPr lang="en-US" sz="3400" b="1" dirty="0">
                <a:solidFill>
                  <a:srgbClr val="0070C0"/>
                </a:solidFill>
              </a:rPr>
              <a:t>for Sequence-to-Graph Mapping</a:t>
            </a:r>
            <a:endParaRPr lang="en-US" sz="34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4">
            <a:alphaModFix/>
          </a:blip>
          <a:srcRect/>
          <a:stretch/>
        </p:blipFill>
        <p:spPr>
          <a:xfrm>
            <a:off x="5492832" y="6016623"/>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5">
            <a:alphaModFix/>
          </a:blip>
          <a:srcRect/>
          <a:stretch/>
        </p:blipFill>
        <p:spPr>
          <a:xfrm>
            <a:off x="165390" y="5165718"/>
            <a:ext cx="2634968" cy="489422"/>
          </a:xfrm>
          <a:prstGeom prst="rect">
            <a:avLst/>
          </a:prstGeom>
          <a:noFill/>
          <a:ln>
            <a:noFill/>
          </a:ln>
        </p:spPr>
      </p:pic>
      <p:pic>
        <p:nvPicPr>
          <p:cNvPr id="8" name="Google Shape;102;p14">
            <a:extLst>
              <a:ext uri="{FF2B5EF4-FFF2-40B4-BE49-F238E27FC236}">
                <a16:creationId xmlns:a16="http://schemas.microsoft.com/office/drawing/2014/main" id="{E8A59A1C-459E-244C-AF45-A048D6B9D9EC}"/>
              </a:ext>
            </a:extLst>
          </p:cNvPr>
          <p:cNvPicPr preferRelativeResize="0"/>
          <p:nvPr/>
        </p:nvPicPr>
        <p:blipFill rotWithShape="1">
          <a:blip r:embed="rId6">
            <a:alphaModFix/>
          </a:blip>
          <a:srcRect l="9652" t="28752" r="10461" b="30881"/>
          <a:stretch/>
        </p:blipFill>
        <p:spPr>
          <a:xfrm>
            <a:off x="3337474" y="5182888"/>
            <a:ext cx="2316675" cy="455092"/>
          </a:xfrm>
          <a:prstGeom prst="rect">
            <a:avLst/>
          </a:prstGeom>
          <a:noFill/>
          <a:ln>
            <a:noFill/>
          </a:ln>
        </p:spPr>
      </p:pic>
      <p:pic>
        <p:nvPicPr>
          <p:cNvPr id="9" name="Google Shape;103;p14">
            <a:extLst>
              <a:ext uri="{FF2B5EF4-FFF2-40B4-BE49-F238E27FC236}">
                <a16:creationId xmlns:a16="http://schemas.microsoft.com/office/drawing/2014/main" id="{CE746B36-5F93-1D4C-8625-B34FE907EC0F}"/>
              </a:ext>
            </a:extLst>
          </p:cNvPr>
          <p:cNvPicPr preferRelativeResize="0"/>
          <p:nvPr/>
        </p:nvPicPr>
        <p:blipFill>
          <a:blip r:embed="rId7">
            <a:alphaModFix/>
          </a:blip>
          <a:stretch>
            <a:fillRect/>
          </a:stretch>
        </p:blipFill>
        <p:spPr>
          <a:xfrm>
            <a:off x="6048413" y="5069554"/>
            <a:ext cx="2993825" cy="681750"/>
          </a:xfrm>
          <a:prstGeom prst="rect">
            <a:avLst/>
          </a:prstGeom>
          <a:noFill/>
          <a:ln>
            <a:noFill/>
          </a:ln>
        </p:spPr>
      </p:pic>
      <p:pic>
        <p:nvPicPr>
          <p:cNvPr id="10" name="Google Shape;104;p14">
            <a:extLst>
              <a:ext uri="{FF2B5EF4-FFF2-40B4-BE49-F238E27FC236}">
                <a16:creationId xmlns:a16="http://schemas.microsoft.com/office/drawing/2014/main" id="{677DBBAA-209B-164F-AB54-4556E71366F1}"/>
              </a:ext>
            </a:extLst>
          </p:cNvPr>
          <p:cNvPicPr preferRelativeResize="0"/>
          <p:nvPr/>
        </p:nvPicPr>
        <p:blipFill>
          <a:blip r:embed="rId8">
            <a:alphaModFix/>
          </a:blip>
          <a:stretch>
            <a:fillRect/>
          </a:stretch>
        </p:blipFill>
        <p:spPr>
          <a:xfrm>
            <a:off x="614851" y="6010745"/>
            <a:ext cx="1200150" cy="495300"/>
          </a:xfrm>
          <a:prstGeom prst="rect">
            <a:avLst/>
          </a:prstGeom>
          <a:noFill/>
          <a:ln>
            <a:noFill/>
          </a:ln>
        </p:spPr>
      </p:pic>
      <p:pic>
        <p:nvPicPr>
          <p:cNvPr id="11" name="Google Shape;105;p14">
            <a:extLst>
              <a:ext uri="{FF2B5EF4-FFF2-40B4-BE49-F238E27FC236}">
                <a16:creationId xmlns:a16="http://schemas.microsoft.com/office/drawing/2014/main" id="{30DB4F56-3D11-E84A-90FF-37E67178D515}"/>
              </a:ext>
            </a:extLst>
          </p:cNvPr>
          <p:cNvPicPr preferRelativeResize="0"/>
          <p:nvPr/>
        </p:nvPicPr>
        <p:blipFill>
          <a:blip r:embed="rId9">
            <a:alphaModFix/>
          </a:blip>
          <a:stretch>
            <a:fillRect/>
          </a:stretch>
        </p:blipFill>
        <p:spPr>
          <a:xfrm>
            <a:off x="2497300" y="5972468"/>
            <a:ext cx="2316675" cy="614625"/>
          </a:xfrm>
          <a:prstGeom prst="rect">
            <a:avLst/>
          </a:prstGeom>
          <a:noFill/>
          <a:ln>
            <a:noFill/>
          </a:ln>
        </p:spPr>
      </p:pic>
      <p:pic>
        <p:nvPicPr>
          <p:cNvPr id="13" name="Picture 12">
            <a:extLst>
              <a:ext uri="{FF2B5EF4-FFF2-40B4-BE49-F238E27FC236}">
                <a16:creationId xmlns:a16="http://schemas.microsoft.com/office/drawing/2014/main" id="{180EC0AA-5DA1-BA49-A3CD-0273A4DE5D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00689" y="5990172"/>
            <a:ext cx="1259466" cy="478278"/>
          </a:xfrm>
          <a:prstGeom prst="rect">
            <a:avLst/>
          </a:prstGeom>
        </p:spPr>
      </p:pic>
    </p:spTree>
    <p:extLst>
      <p:ext uri="{BB962C8B-B14F-4D97-AF65-F5344CB8AC3E}">
        <p14:creationId xmlns:p14="http://schemas.microsoft.com/office/powerpoint/2010/main" val="2981195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(Sequencing)</a:t>
            </a:r>
          </a:p>
        </p:txBody>
      </p:sp>
    </p:spTree>
    <p:extLst>
      <p:ext uri="{BB962C8B-B14F-4D97-AF65-F5344CB8AC3E}">
        <p14:creationId xmlns:p14="http://schemas.microsoft.com/office/powerpoint/2010/main" val="217281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0706E13-9860-5D49-8E6C-A3B924A0064B}"/>
              </a:ext>
            </a:extLst>
          </p:cNvPr>
          <p:cNvPicPr>
            <a:picLocks noChangeAspect="1"/>
          </p:cNvPicPr>
          <p:nvPr/>
        </p:nvPicPr>
        <p:blipFill>
          <a:blip r:embed="rId3"/>
          <a:stretch>
            <a:fillRect/>
          </a:stretch>
        </p:blipFill>
        <p:spPr>
          <a:xfrm rot="21400529">
            <a:off x="84687" y="1241872"/>
            <a:ext cx="6056657" cy="3096466"/>
          </a:xfrm>
          <a:prstGeom prst="rect">
            <a:avLst/>
          </a:prstGeom>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Current State of Sequencing</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33</a:t>
            </a:fld>
            <a:endParaRPr lang="en-US" dirty="0"/>
          </a:p>
        </p:txBody>
      </p:sp>
      <p:pic>
        <p:nvPicPr>
          <p:cNvPr id="15" name="Picture 14">
            <a:extLst>
              <a:ext uri="{FF2B5EF4-FFF2-40B4-BE49-F238E27FC236}">
                <a16:creationId xmlns:a16="http://schemas.microsoft.com/office/drawing/2014/main" id="{891E21C2-1B4E-1844-B96A-95A549920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4994">
            <a:off x="3738754" y="3600018"/>
            <a:ext cx="5320406" cy="2768561"/>
          </a:xfrm>
          <a:prstGeom prst="rect">
            <a:avLst/>
          </a:prstGeom>
        </p:spPr>
      </p:pic>
    </p:spTree>
    <p:extLst>
      <p:ext uri="{BB962C8B-B14F-4D97-AF65-F5344CB8AC3E}">
        <p14:creationId xmlns:p14="http://schemas.microsoft.com/office/powerpoint/2010/main" val="338905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34</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734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35</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841527-C536-DD44-8022-D13DD89EC1C1}"/>
              </a:ext>
            </a:extLst>
          </p:cNvPr>
          <p:cNvSpPr txBox="1"/>
          <p:nvPr/>
        </p:nvSpPr>
        <p:spPr>
          <a:xfrm>
            <a:off x="241870" y="3003807"/>
            <a:ext cx="8660255" cy="1296019"/>
          </a:xfrm>
          <a:prstGeom prst="roundRect">
            <a:avLst>
              <a:gd name="adj" fmla="val 4777"/>
            </a:avLst>
          </a:prstGeom>
          <a:solidFill>
            <a:srgbClr val="C00000">
              <a:alpha val="72007"/>
            </a:srgbClr>
          </a:solidFill>
          <a:ln w="38100">
            <a:solidFill>
              <a:schemeClr val="tx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Computation is a bottleneck!</a:t>
            </a:r>
          </a:p>
        </p:txBody>
      </p:sp>
    </p:spTree>
    <p:extLst>
      <p:ext uri="{BB962C8B-B14F-4D97-AF65-F5344CB8AC3E}">
        <p14:creationId xmlns:p14="http://schemas.microsoft.com/office/powerpoint/2010/main" val="4042270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(GenGraph)</a:t>
            </a:r>
          </a:p>
        </p:txBody>
      </p:sp>
    </p:spTree>
    <p:extLst>
      <p:ext uri="{BB962C8B-B14F-4D97-AF65-F5344CB8AC3E}">
        <p14:creationId xmlns:p14="http://schemas.microsoft.com/office/powerpoint/2010/main" val="676635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GenGraph – Graph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37</a:t>
            </a:fld>
            <a:endParaRPr lang="en-US" dirty="0"/>
          </a:p>
        </p:txBody>
      </p:sp>
      <p:pic>
        <p:nvPicPr>
          <p:cNvPr id="9" name="Picture 8">
            <a:extLst>
              <a:ext uri="{FF2B5EF4-FFF2-40B4-BE49-F238E27FC236}">
                <a16:creationId xmlns:a16="http://schemas.microsoft.com/office/drawing/2014/main" id="{4AD1B869-45F5-584E-A9B7-84E9C33E1845}"/>
              </a:ext>
            </a:extLst>
          </p:cNvPr>
          <p:cNvPicPr>
            <a:picLocks noChangeAspect="1"/>
          </p:cNvPicPr>
          <p:nvPr/>
        </p:nvPicPr>
        <p:blipFill>
          <a:blip r:embed="rId3"/>
          <a:stretch>
            <a:fillRect/>
          </a:stretch>
        </p:blipFill>
        <p:spPr>
          <a:xfrm>
            <a:off x="1606549" y="1562369"/>
            <a:ext cx="5930900" cy="4457700"/>
          </a:xfrm>
          <a:prstGeom prst="rect">
            <a:avLst/>
          </a:prstGeom>
        </p:spPr>
      </p:pic>
    </p:spTree>
    <p:extLst>
      <p:ext uri="{BB962C8B-B14F-4D97-AF65-F5344CB8AC3E}">
        <p14:creationId xmlns:p14="http://schemas.microsoft.com/office/powerpoint/2010/main" val="3337209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GenGraph – Index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38</a:t>
            </a:fld>
            <a:endParaRPr lang="en-US" dirty="0"/>
          </a:p>
        </p:txBody>
      </p:sp>
      <p:pic>
        <p:nvPicPr>
          <p:cNvPr id="5" name="Picture 4">
            <a:extLst>
              <a:ext uri="{FF2B5EF4-FFF2-40B4-BE49-F238E27FC236}">
                <a16:creationId xmlns:a16="http://schemas.microsoft.com/office/drawing/2014/main" id="{0572454E-0D1F-0045-A00C-583E66E2282C}"/>
              </a:ext>
            </a:extLst>
          </p:cNvPr>
          <p:cNvPicPr>
            <a:picLocks noChangeAspect="1"/>
          </p:cNvPicPr>
          <p:nvPr/>
        </p:nvPicPr>
        <p:blipFill>
          <a:blip r:embed="rId3"/>
          <a:stretch>
            <a:fillRect/>
          </a:stretch>
        </p:blipFill>
        <p:spPr>
          <a:xfrm>
            <a:off x="277132" y="2037960"/>
            <a:ext cx="8589736" cy="3339617"/>
          </a:xfrm>
          <a:prstGeom prst="rect">
            <a:avLst/>
          </a:prstGeom>
        </p:spPr>
      </p:pic>
    </p:spTree>
    <p:extLst>
      <p:ext uri="{BB962C8B-B14F-4D97-AF65-F5344CB8AC3E}">
        <p14:creationId xmlns:p14="http://schemas.microsoft.com/office/powerpoint/2010/main" val="173961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Minimizers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39</a:t>
            </a:fld>
            <a:endParaRPr lang="en-US" dirty="0"/>
          </a:p>
        </p:txBody>
      </p:sp>
      <p:pic>
        <p:nvPicPr>
          <p:cNvPr id="6" name="Picture 5">
            <a:extLst>
              <a:ext uri="{FF2B5EF4-FFF2-40B4-BE49-F238E27FC236}">
                <a16:creationId xmlns:a16="http://schemas.microsoft.com/office/drawing/2014/main" id="{C4B2E310-6D22-044F-A2D4-0AD618A94CAC}"/>
              </a:ext>
            </a:extLst>
          </p:cNvPr>
          <p:cNvPicPr>
            <a:picLocks noChangeAspect="1"/>
          </p:cNvPicPr>
          <p:nvPr/>
        </p:nvPicPr>
        <p:blipFill>
          <a:blip r:embed="rId3"/>
          <a:stretch>
            <a:fillRect/>
          </a:stretch>
        </p:blipFill>
        <p:spPr>
          <a:xfrm>
            <a:off x="-1" y="1565745"/>
            <a:ext cx="9144000" cy="4450949"/>
          </a:xfrm>
          <a:prstGeom prst="rect">
            <a:avLst/>
          </a:prstGeom>
        </p:spPr>
      </p:pic>
    </p:spTree>
    <p:extLst>
      <p:ext uri="{BB962C8B-B14F-4D97-AF65-F5344CB8AC3E}">
        <p14:creationId xmlns:p14="http://schemas.microsoft.com/office/powerpoint/2010/main" val="1129040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All nanopore sequencing devices">
            <a:extLst>
              <a:ext uri="{FF2B5EF4-FFF2-40B4-BE49-F238E27FC236}">
                <a16:creationId xmlns:a16="http://schemas.microsoft.com/office/drawing/2014/main" id="{65E8F293-F8F2-3949-A3FA-92EF679E8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39" y="1269595"/>
            <a:ext cx="7923722" cy="1653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Sequencing Technologies</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4</a:t>
            </a:fld>
            <a:endParaRPr lang="en-US" dirty="0"/>
          </a:p>
        </p:txBody>
      </p:sp>
      <p:sp>
        <p:nvSpPr>
          <p:cNvPr id="42" name="Content Placeholder 2">
            <a:extLst>
              <a:ext uri="{FF2B5EF4-FFF2-40B4-BE49-F238E27FC236}">
                <a16:creationId xmlns:a16="http://schemas.microsoft.com/office/drawing/2014/main" id="{66B2D06E-05B3-0548-970D-25ED2FA211D3}"/>
              </a:ext>
            </a:extLst>
          </p:cNvPr>
          <p:cNvSpPr>
            <a:spLocks noGrp="1"/>
          </p:cNvSpPr>
          <p:nvPr>
            <p:ph idx="1"/>
          </p:nvPr>
        </p:nvSpPr>
        <p:spPr>
          <a:xfrm>
            <a:off x="330926" y="5484539"/>
            <a:ext cx="8410073" cy="883153"/>
          </a:xfrm>
          <a:prstGeom prst="roundRect">
            <a:avLst>
              <a:gd name="adj" fmla="val 5860"/>
            </a:avLst>
          </a:prstGeom>
          <a:solidFill>
            <a:schemeClr val="bg1">
              <a:lumMod val="85000"/>
            </a:schemeClr>
          </a:solidFill>
        </p:spPr>
        <p:txBody>
          <a:bodyPr anchor="ctr" anchorCtr="0">
            <a:noAutofit/>
          </a:bodyPr>
          <a:lstStyle/>
          <a:p>
            <a:pPr marL="0" indent="0" algn="ctr">
              <a:lnSpc>
                <a:spcPct val="110000"/>
              </a:lnSpc>
              <a:spcBef>
                <a:spcPts val="1800"/>
              </a:spcBef>
              <a:spcAft>
                <a:spcPts val="0"/>
              </a:spcAft>
              <a:buNone/>
            </a:pPr>
            <a:r>
              <a:rPr lang="en-US" b="1" i="1" dirty="0">
                <a:solidFill>
                  <a:schemeClr val="tx1"/>
                </a:solidFill>
              </a:rPr>
              <a:t>Short reads: </a:t>
            </a:r>
            <a:r>
              <a:rPr lang="en-US" b="1" dirty="0">
                <a:solidFill>
                  <a:srgbClr val="C00000"/>
                </a:solidFill>
              </a:rPr>
              <a:t>a few hundred base pairs</a:t>
            </a:r>
            <a:r>
              <a:rPr lang="en-US" b="1" dirty="0">
                <a:solidFill>
                  <a:schemeClr val="tx1"/>
                </a:solidFill>
              </a:rPr>
              <a:t> </a:t>
            </a:r>
            <a:r>
              <a:rPr lang="en-US" dirty="0">
                <a:solidFill>
                  <a:schemeClr val="tx1"/>
                </a:solidFill>
              </a:rPr>
              <a:t>and</a:t>
            </a:r>
            <a:r>
              <a:rPr lang="en-US" b="1" dirty="0">
                <a:solidFill>
                  <a:schemeClr val="tx1"/>
                </a:solidFill>
              </a:rPr>
              <a:t> </a:t>
            </a:r>
            <a:r>
              <a:rPr lang="en-US" b="1" dirty="0">
                <a:solidFill>
                  <a:srgbClr val="00B050"/>
                </a:solidFill>
              </a:rPr>
              <a:t>error rate of </a:t>
            </a:r>
            <a:r>
              <a:rPr lang="en-US" b="1" dirty="0">
                <a:solidFill>
                  <a:srgbClr val="00B050"/>
                </a:solidFill>
                <a:latin typeface="Calibri" panose="020F0502020204030204" pitchFamily="34" charset="0"/>
              </a:rPr>
              <a:t>∼0.1%</a:t>
            </a:r>
            <a:endParaRPr lang="en-US" b="1" dirty="0">
              <a:solidFill>
                <a:schemeClr val="tx1"/>
              </a:solidFill>
            </a:endParaRPr>
          </a:p>
          <a:p>
            <a:pPr marL="503238" lvl="1" indent="0">
              <a:lnSpc>
                <a:spcPct val="120000"/>
              </a:lnSpc>
              <a:spcBef>
                <a:spcPts val="0"/>
              </a:spcBef>
              <a:spcAft>
                <a:spcPts val="0"/>
              </a:spcAft>
              <a:buNone/>
            </a:pPr>
            <a:r>
              <a:rPr lang="en-US" sz="2000" b="1" i="1" dirty="0">
                <a:solidFill>
                  <a:schemeClr val="tx1"/>
                </a:solidFill>
              </a:rPr>
              <a:t>Long reads: </a:t>
            </a:r>
            <a:r>
              <a:rPr lang="en-US" sz="2000" b="1" dirty="0">
                <a:solidFill>
                  <a:srgbClr val="00B050"/>
                </a:solidFill>
              </a:rPr>
              <a:t>thousands to millions of base pairs</a:t>
            </a:r>
            <a:r>
              <a:rPr lang="en-US" sz="2000" b="1" dirty="0">
                <a:solidFill>
                  <a:schemeClr val="tx1"/>
                </a:solidFill>
              </a:rPr>
              <a:t> </a:t>
            </a:r>
            <a:r>
              <a:rPr lang="en-US" sz="2000" dirty="0">
                <a:solidFill>
                  <a:schemeClr val="tx1"/>
                </a:solidFill>
              </a:rPr>
              <a:t>and</a:t>
            </a:r>
            <a:r>
              <a:rPr lang="en-US" sz="2000" b="1" dirty="0">
                <a:solidFill>
                  <a:srgbClr val="00B050"/>
                </a:solidFill>
              </a:rPr>
              <a:t> </a:t>
            </a:r>
            <a:r>
              <a:rPr lang="en-US" sz="2000" b="1" dirty="0">
                <a:solidFill>
                  <a:srgbClr val="C00000"/>
                </a:solidFill>
              </a:rPr>
              <a:t>error rate of </a:t>
            </a:r>
            <a:r>
              <a:rPr lang="en-US" sz="2000" b="1" dirty="0">
                <a:solidFill>
                  <a:srgbClr val="C00000"/>
                </a:solidFill>
                <a:latin typeface="Calibri" panose="020F0502020204030204" pitchFamily="34" charset="0"/>
              </a:rPr>
              <a:t>5–10%</a:t>
            </a:r>
            <a:endParaRPr lang="en-US" sz="2000" b="1" i="1" dirty="0">
              <a:solidFill>
                <a:srgbClr val="0070C0"/>
              </a:solidFill>
            </a:endParaRPr>
          </a:p>
        </p:txBody>
      </p:sp>
      <p:pic>
        <p:nvPicPr>
          <p:cNvPr id="11268" name="Picture 4" descr="Instruments">
            <a:extLst>
              <a:ext uri="{FF2B5EF4-FFF2-40B4-BE49-F238E27FC236}">
                <a16:creationId xmlns:a16="http://schemas.microsoft.com/office/drawing/2014/main" id="{CC0851B3-60E2-824A-BE7D-2803E73F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639" y="3066008"/>
            <a:ext cx="3406397" cy="23163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AFE62BC-9A6F-8F41-B7E1-C9E3512F874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92405" y="3618274"/>
            <a:ext cx="2019864" cy="1570979"/>
          </a:xfrm>
          <a:prstGeom prst="rect">
            <a:avLst/>
          </a:prstGeom>
        </p:spPr>
      </p:pic>
      <p:pic>
        <p:nvPicPr>
          <p:cNvPr id="46" name="Picture 45">
            <a:extLst>
              <a:ext uri="{FF2B5EF4-FFF2-40B4-BE49-F238E27FC236}">
                <a16:creationId xmlns:a16="http://schemas.microsoft.com/office/drawing/2014/main" id="{07B34340-077E-5C4E-9D5F-96B81D79513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6027" y="3177149"/>
            <a:ext cx="1393037" cy="2205209"/>
          </a:xfrm>
          <a:prstGeom prst="rect">
            <a:avLst/>
          </a:prstGeom>
        </p:spPr>
      </p:pic>
      <p:sp>
        <p:nvSpPr>
          <p:cNvPr id="47" name="TextBox 46">
            <a:extLst>
              <a:ext uri="{FF2B5EF4-FFF2-40B4-BE49-F238E27FC236}">
                <a16:creationId xmlns:a16="http://schemas.microsoft.com/office/drawing/2014/main" id="{9302C736-B6B5-254B-9174-7488DBE7BDF4}"/>
              </a:ext>
            </a:extLst>
          </p:cNvPr>
          <p:cNvSpPr txBox="1"/>
          <p:nvPr/>
        </p:nvSpPr>
        <p:spPr>
          <a:xfrm>
            <a:off x="6721135" y="1266833"/>
            <a:ext cx="20198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mj-lt"/>
                <a:ea typeface="+mn-ea"/>
                <a:cs typeface="+mn-cs"/>
              </a:rPr>
              <a:t>Oxford Nanopore (ONT)</a:t>
            </a:r>
          </a:p>
        </p:txBody>
      </p:sp>
      <p:sp>
        <p:nvSpPr>
          <p:cNvPr id="48" name="TextBox 47">
            <a:extLst>
              <a:ext uri="{FF2B5EF4-FFF2-40B4-BE49-F238E27FC236}">
                <a16:creationId xmlns:a16="http://schemas.microsoft.com/office/drawing/2014/main" id="{77A7B23A-A5D9-854A-A303-9E1EA3E72B58}"/>
              </a:ext>
            </a:extLst>
          </p:cNvPr>
          <p:cNvSpPr txBox="1"/>
          <p:nvPr/>
        </p:nvSpPr>
        <p:spPr>
          <a:xfrm>
            <a:off x="3081038" y="3207849"/>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PacBio</a:t>
            </a:r>
          </a:p>
        </p:txBody>
      </p:sp>
      <p:sp>
        <p:nvSpPr>
          <p:cNvPr id="49" name="TextBox 48">
            <a:extLst>
              <a:ext uri="{FF2B5EF4-FFF2-40B4-BE49-F238E27FC236}">
                <a16:creationId xmlns:a16="http://schemas.microsoft.com/office/drawing/2014/main" id="{8149AD99-E90D-0946-A26D-1977A470545E}"/>
              </a:ext>
            </a:extLst>
          </p:cNvPr>
          <p:cNvSpPr txBox="1"/>
          <p:nvPr/>
        </p:nvSpPr>
        <p:spPr>
          <a:xfrm>
            <a:off x="5254255" y="3072402"/>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Illumina</a:t>
            </a:r>
          </a:p>
        </p:txBody>
      </p:sp>
    </p:spTree>
    <p:extLst>
      <p:ext uri="{BB962C8B-B14F-4D97-AF65-F5344CB8AC3E}">
        <p14:creationId xmlns:p14="http://schemas.microsoft.com/office/powerpoint/2010/main" val="2669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p:bldP spid="47" grpId="0"/>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00A8-5381-A34A-9062-A2E43ECC9534}"/>
              </a:ext>
            </a:extLst>
          </p:cNvPr>
          <p:cNvSpPr>
            <a:spLocks noGrp="1"/>
          </p:cNvSpPr>
          <p:nvPr>
            <p:ph type="title"/>
          </p:nvPr>
        </p:nvSpPr>
        <p:spPr/>
        <p:txBody>
          <a:bodyPr>
            <a:normAutofit fontScale="90000"/>
          </a:bodyPr>
          <a:lstStyle/>
          <a:p>
            <a:r>
              <a:rPr lang="en-US" dirty="0"/>
              <a:t>BitAlign Algorithm</a:t>
            </a:r>
          </a:p>
        </p:txBody>
      </p:sp>
      <p:sp>
        <p:nvSpPr>
          <p:cNvPr id="4" name="Slide Number Placeholder 3">
            <a:extLst>
              <a:ext uri="{FF2B5EF4-FFF2-40B4-BE49-F238E27FC236}">
                <a16:creationId xmlns:a16="http://schemas.microsoft.com/office/drawing/2014/main" id="{089D3516-DD8B-084D-9E82-DB59EC8E6AAF}"/>
              </a:ext>
            </a:extLst>
          </p:cNvPr>
          <p:cNvSpPr>
            <a:spLocks noGrp="1"/>
          </p:cNvSpPr>
          <p:nvPr>
            <p:ph type="sldNum" sz="quarter" idx="10"/>
          </p:nvPr>
        </p:nvSpPr>
        <p:spPr/>
        <p:txBody>
          <a:bodyPr/>
          <a:lstStyle/>
          <a:p>
            <a:fld id="{BE67019E-6B59-9444-A8F8-0CFAB6B6981D}" type="slidenum">
              <a:rPr lang="en-US" smtClean="0"/>
              <a:pPr/>
              <a:t>40</a:t>
            </a:fld>
            <a:endParaRPr lang="en-US" dirty="0"/>
          </a:p>
        </p:txBody>
      </p:sp>
      <p:pic>
        <p:nvPicPr>
          <p:cNvPr id="8" name="Picture 7" descr="Text&#10;&#10;Description automatically generated">
            <a:extLst>
              <a:ext uri="{FF2B5EF4-FFF2-40B4-BE49-F238E27FC236}">
                <a16:creationId xmlns:a16="http://schemas.microsoft.com/office/drawing/2014/main" id="{3DA8B428-9A91-8D4E-A9AF-86A43D61A0D2}"/>
              </a:ext>
            </a:extLst>
          </p:cNvPr>
          <p:cNvPicPr>
            <a:picLocks noChangeAspect="1"/>
          </p:cNvPicPr>
          <p:nvPr/>
        </p:nvPicPr>
        <p:blipFill>
          <a:blip r:embed="rId2"/>
          <a:stretch>
            <a:fillRect/>
          </a:stretch>
        </p:blipFill>
        <p:spPr>
          <a:xfrm>
            <a:off x="2325220" y="1054224"/>
            <a:ext cx="5191155" cy="5803776"/>
          </a:xfrm>
          <a:prstGeom prst="rect">
            <a:avLst/>
          </a:prstGeom>
        </p:spPr>
      </p:pic>
    </p:spTree>
    <p:extLst>
      <p:ext uri="{BB962C8B-B14F-4D97-AF65-F5344CB8AC3E}">
        <p14:creationId xmlns:p14="http://schemas.microsoft.com/office/powerpoint/2010/main" val="3340731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9" name="Picture 8">
            <a:extLst>
              <a:ext uri="{FF2B5EF4-FFF2-40B4-BE49-F238E27FC236}">
                <a16:creationId xmlns:a16="http://schemas.microsoft.com/office/drawing/2014/main" id="{907F8BA0-41BC-D54C-A5F6-77E99C812860}"/>
              </a:ext>
            </a:extLst>
          </p:cNvPr>
          <p:cNvPicPr>
            <a:picLocks noChangeAspect="1"/>
          </p:cNvPicPr>
          <p:nvPr/>
        </p:nvPicPr>
        <p:blipFill>
          <a:blip r:embed="rId3"/>
          <a:stretch>
            <a:fillRect/>
          </a:stretch>
        </p:blipFill>
        <p:spPr>
          <a:xfrm>
            <a:off x="3155576" y="2493652"/>
            <a:ext cx="5929936" cy="3997413"/>
          </a:xfrm>
          <a:prstGeom prst="rect">
            <a:avLst/>
          </a:prstGeom>
        </p:spPr>
      </p:pic>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GenGraph – Hops </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41</a:t>
            </a:fld>
            <a:endParaRPr lang="en-US" dirty="0"/>
          </a:p>
        </p:txBody>
      </p:sp>
      <p:pic>
        <p:nvPicPr>
          <p:cNvPr id="6" name="Picture 5">
            <a:extLst>
              <a:ext uri="{FF2B5EF4-FFF2-40B4-BE49-F238E27FC236}">
                <a16:creationId xmlns:a16="http://schemas.microsoft.com/office/drawing/2014/main" id="{DF5BCC98-FE9A-204D-8A47-E7CB5A07D13A}"/>
              </a:ext>
            </a:extLst>
          </p:cNvPr>
          <p:cNvPicPr>
            <a:picLocks noChangeAspect="1"/>
          </p:cNvPicPr>
          <p:nvPr/>
        </p:nvPicPr>
        <p:blipFill>
          <a:blip r:embed="rId4"/>
          <a:stretch>
            <a:fillRect/>
          </a:stretch>
        </p:blipFill>
        <p:spPr>
          <a:xfrm>
            <a:off x="366963" y="1166533"/>
            <a:ext cx="6057900" cy="1333500"/>
          </a:xfrm>
          <a:prstGeom prst="rect">
            <a:avLst/>
          </a:prstGeom>
        </p:spPr>
      </p:pic>
    </p:spTree>
    <p:extLst>
      <p:ext uri="{BB962C8B-B14F-4D97-AF65-F5344CB8AC3E}">
        <p14:creationId xmlns:p14="http://schemas.microsoft.com/office/powerpoint/2010/main" val="2198171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Recall: GenASM-DC’s HW Design</a:t>
            </a:r>
            <a:endParaRPr dirty="0"/>
          </a:p>
        </p:txBody>
      </p:sp>
      <p:pic>
        <p:nvPicPr>
          <p:cNvPr id="293" name="Google Shape;293;p40"/>
          <p:cNvPicPr preferRelativeResize="0"/>
          <p:nvPr/>
        </p:nvPicPr>
        <p:blipFill>
          <a:blip r:embed="rId3">
            <a:alphaModFix/>
          </a:blip>
          <a:stretch>
            <a:fillRect/>
          </a:stretch>
        </p:blipFill>
        <p:spPr>
          <a:xfrm>
            <a:off x="-2" y="4397855"/>
            <a:ext cx="9144002" cy="1804491"/>
          </a:xfrm>
          <a:prstGeom prst="rect">
            <a:avLst/>
          </a:prstGeom>
          <a:noFill/>
          <a:ln>
            <a:noFill/>
          </a:ln>
        </p:spPr>
      </p:pic>
      <p:pic>
        <p:nvPicPr>
          <p:cNvPr id="5" name="Google Shape;285;p39">
            <a:extLst>
              <a:ext uri="{FF2B5EF4-FFF2-40B4-BE49-F238E27FC236}">
                <a16:creationId xmlns:a16="http://schemas.microsoft.com/office/drawing/2014/main" id="{B9ED7422-76FC-494B-97AF-B8317E3C2405}"/>
              </a:ext>
            </a:extLst>
          </p:cNvPr>
          <p:cNvPicPr preferRelativeResize="0"/>
          <p:nvPr/>
        </p:nvPicPr>
        <p:blipFill>
          <a:blip r:embed="rId4">
            <a:alphaModFix/>
          </a:blip>
          <a:stretch>
            <a:fillRect/>
          </a:stretch>
        </p:blipFill>
        <p:spPr>
          <a:xfrm>
            <a:off x="578175" y="1208506"/>
            <a:ext cx="3993824" cy="295997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614373BB-C96C-3841-AB4A-A72121B8BFF6}"/>
              </a:ext>
            </a:extLst>
          </p:cNvPr>
          <p:cNvPicPr>
            <a:picLocks noChangeAspect="1"/>
          </p:cNvPicPr>
          <p:nvPr/>
        </p:nvPicPr>
        <p:blipFill rotWithShape="1">
          <a:blip r:embed="rId5"/>
          <a:srcRect l="20033" t="15574" r="31792" b="17770"/>
          <a:stretch/>
        </p:blipFill>
        <p:spPr>
          <a:xfrm>
            <a:off x="5638800" y="2211252"/>
            <a:ext cx="3138363" cy="753600"/>
          </a:xfrm>
          <a:prstGeom prst="rect">
            <a:avLst/>
          </a:prstGeom>
        </p:spPr>
      </p:pic>
      <p:sp>
        <p:nvSpPr>
          <p:cNvPr id="4" name="Slide Number Placeholder 3">
            <a:extLst>
              <a:ext uri="{FF2B5EF4-FFF2-40B4-BE49-F238E27FC236}">
                <a16:creationId xmlns:a16="http://schemas.microsoft.com/office/drawing/2014/main" id="{B3C431C4-51A5-9E41-B68B-95E2352512A7}"/>
              </a:ext>
            </a:extLst>
          </p:cNvPr>
          <p:cNvSpPr>
            <a:spLocks noGrp="1"/>
          </p:cNvSpPr>
          <p:nvPr>
            <p:ph type="sldNum" sz="quarter" idx="10"/>
          </p:nvPr>
        </p:nvSpPr>
        <p:spPr/>
        <p:txBody>
          <a:bodyPr/>
          <a:lstStyle/>
          <a:p>
            <a:fld id="{BE67019E-6B59-9444-A8F8-0CFAB6B6981D}" type="slidenum">
              <a:rPr lang="en-US" smtClean="0"/>
              <a:pPr/>
              <a:t>42</a:t>
            </a:fld>
            <a:endParaRPr lang="en-US" dirty="0"/>
          </a:p>
        </p:txBody>
      </p:sp>
    </p:spTree>
    <p:extLst>
      <p:ext uri="{BB962C8B-B14F-4D97-AF65-F5344CB8AC3E}">
        <p14:creationId xmlns:p14="http://schemas.microsoft.com/office/powerpoint/2010/main" val="153119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err="1"/>
              <a:t>BitAlign</a:t>
            </a:r>
            <a:r>
              <a:rPr lang="en-US" dirty="0"/>
              <a:t> – Hop Length </a:t>
            </a:r>
            <a:r>
              <a:rPr lang="en-US" dirty="0" err="1"/>
              <a:t>Dist</a:t>
            </a:r>
            <a:r>
              <a:rPr lang="en-US" dirty="0"/>
              <a:t> Plots</a:t>
            </a:r>
            <a:endParaRPr dirty="0"/>
          </a:p>
        </p:txBody>
      </p:sp>
      <p:pic>
        <p:nvPicPr>
          <p:cNvPr id="268" name="Google Shape;268;p37"/>
          <p:cNvPicPr preferRelativeResize="0"/>
          <p:nvPr/>
        </p:nvPicPr>
        <p:blipFill>
          <a:blip r:embed="rId3">
            <a:alphaModFix/>
          </a:blip>
          <a:stretch>
            <a:fillRect/>
          </a:stretch>
        </p:blipFill>
        <p:spPr>
          <a:xfrm>
            <a:off x="152400" y="1462284"/>
            <a:ext cx="8839202" cy="4419601"/>
          </a:xfrm>
          <a:prstGeom prst="rect">
            <a:avLst/>
          </a:prstGeom>
          <a:noFill/>
          <a:ln>
            <a:noFill/>
          </a:ln>
        </p:spPr>
      </p:pic>
      <p:sp>
        <p:nvSpPr>
          <p:cNvPr id="269" name="Google Shape;269;p37"/>
          <p:cNvSpPr/>
          <p:nvPr/>
        </p:nvSpPr>
        <p:spPr>
          <a:xfrm>
            <a:off x="4734525" y="3633475"/>
            <a:ext cx="3649200" cy="2091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2C9B0026-2A5B-0041-947C-8129CEDB3445}"/>
              </a:ext>
            </a:extLst>
          </p:cNvPr>
          <p:cNvSpPr>
            <a:spLocks noGrp="1"/>
          </p:cNvSpPr>
          <p:nvPr>
            <p:ph type="sldNum" sz="quarter" idx="10"/>
          </p:nvPr>
        </p:nvSpPr>
        <p:spPr/>
        <p:txBody>
          <a:bodyPr/>
          <a:lstStyle/>
          <a:p>
            <a:fld id="{BE67019E-6B59-9444-A8F8-0CFAB6B6981D}" type="slidenum">
              <a:rPr lang="en-US" smtClean="0"/>
              <a:pPr/>
              <a:t>43</a:t>
            </a:fld>
            <a:endParaRPr lang="en-US" dirty="0"/>
          </a:p>
        </p:txBody>
      </p:sp>
    </p:spTree>
    <p:extLst>
      <p:ext uri="{BB962C8B-B14F-4D97-AF65-F5344CB8AC3E}">
        <p14:creationId xmlns:p14="http://schemas.microsoft.com/office/powerpoint/2010/main" val="3464636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lvl="0">
              <a:spcBef>
                <a:spcPts val="0"/>
              </a:spcBef>
            </a:pPr>
            <a:r>
              <a:rPr lang="en-US" dirty="0"/>
              <a:t>Hop Length </a:t>
            </a:r>
            <a:r>
              <a:rPr lang="en-US" dirty="0" err="1"/>
              <a:t>Dist</a:t>
            </a:r>
            <a:r>
              <a:rPr lang="en-US" dirty="0"/>
              <a:t> Plots (cont’d.)</a:t>
            </a:r>
            <a:endParaRPr dirty="0"/>
          </a:p>
        </p:txBody>
      </p:sp>
      <p:pic>
        <p:nvPicPr>
          <p:cNvPr id="276" name="Google Shape;276;p38"/>
          <p:cNvPicPr preferRelativeResize="0"/>
          <p:nvPr/>
        </p:nvPicPr>
        <p:blipFill>
          <a:blip r:embed="rId3">
            <a:alphaModFix/>
          </a:blip>
          <a:stretch>
            <a:fillRect/>
          </a:stretch>
        </p:blipFill>
        <p:spPr>
          <a:xfrm>
            <a:off x="152400" y="1163434"/>
            <a:ext cx="8839200" cy="5311583"/>
          </a:xfrm>
          <a:prstGeom prst="rect">
            <a:avLst/>
          </a:prstGeom>
          <a:noFill/>
          <a:ln>
            <a:noFill/>
          </a:ln>
        </p:spPr>
      </p:pic>
      <p:sp>
        <p:nvSpPr>
          <p:cNvPr id="277" name="Google Shape;277;p38"/>
          <p:cNvSpPr/>
          <p:nvPr/>
        </p:nvSpPr>
        <p:spPr>
          <a:xfrm>
            <a:off x="152400" y="1494275"/>
            <a:ext cx="4157400" cy="4980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06E58F1-7EDE-B046-8E53-FF4F8FE95823}"/>
              </a:ext>
            </a:extLst>
          </p:cNvPr>
          <p:cNvSpPr>
            <a:spLocks noGrp="1"/>
          </p:cNvSpPr>
          <p:nvPr>
            <p:ph type="sldNum" sz="quarter" idx="10"/>
          </p:nvPr>
        </p:nvSpPr>
        <p:spPr/>
        <p:txBody>
          <a:bodyPr/>
          <a:lstStyle/>
          <a:p>
            <a:fld id="{BE67019E-6B59-9444-A8F8-0CFAB6B6981D}" type="slidenum">
              <a:rPr lang="en-US" smtClean="0"/>
              <a:pPr/>
              <a:t>44</a:t>
            </a:fld>
            <a:endParaRPr lang="en-US" dirty="0"/>
          </a:p>
        </p:txBody>
      </p:sp>
    </p:spTree>
    <p:extLst>
      <p:ext uri="{BB962C8B-B14F-4D97-AF65-F5344CB8AC3E}">
        <p14:creationId xmlns:p14="http://schemas.microsoft.com/office/powerpoint/2010/main" val="2880914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DP-based Graph Alignment</a:t>
            </a:r>
            <a:endParaRPr/>
          </a:p>
        </p:txBody>
      </p:sp>
      <p:pic>
        <p:nvPicPr>
          <p:cNvPr id="179" name="Google Shape;179;p25" descr="A picture containing diagram&#10;&#10;Description automatically generated"/>
          <p:cNvPicPr preferRelativeResize="0"/>
          <p:nvPr/>
        </p:nvPicPr>
        <p:blipFill rotWithShape="1">
          <a:blip r:embed="rId3">
            <a:alphaModFix/>
          </a:blip>
          <a:srcRect/>
          <a:stretch/>
        </p:blipFill>
        <p:spPr>
          <a:xfrm>
            <a:off x="-1" y="1207369"/>
            <a:ext cx="9144001" cy="2583850"/>
          </a:xfrm>
          <a:prstGeom prst="rect">
            <a:avLst/>
          </a:prstGeom>
          <a:noFill/>
          <a:ln>
            <a:noFill/>
          </a:ln>
        </p:spPr>
      </p:pic>
      <p:pic>
        <p:nvPicPr>
          <p:cNvPr id="180" name="Google Shape;180;p25" descr="Text, letter&#10;&#10;Description automatically generated"/>
          <p:cNvPicPr preferRelativeResize="0"/>
          <p:nvPr/>
        </p:nvPicPr>
        <p:blipFill rotWithShape="1">
          <a:blip r:embed="rId4">
            <a:alphaModFix/>
          </a:blip>
          <a:srcRect/>
          <a:stretch/>
        </p:blipFill>
        <p:spPr>
          <a:xfrm>
            <a:off x="2138828" y="3987687"/>
            <a:ext cx="4866341" cy="1968006"/>
          </a:xfrm>
          <a:prstGeom prst="rect">
            <a:avLst/>
          </a:prstGeom>
          <a:noFill/>
          <a:ln>
            <a:noFill/>
          </a:ln>
        </p:spPr>
      </p:pic>
      <p:sp>
        <p:nvSpPr>
          <p:cNvPr id="181" name="Google Shape;181;p25"/>
          <p:cNvSpPr/>
          <p:nvPr/>
        </p:nvSpPr>
        <p:spPr>
          <a:xfrm>
            <a:off x="6842273" y="6209675"/>
            <a:ext cx="23019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a:solidFill>
                  <a:srgbClr val="222222"/>
                </a:solidFill>
                <a:latin typeface="Corbel"/>
                <a:ea typeface="Corbel"/>
                <a:cs typeface="Corbel"/>
                <a:sym typeface="Corbel"/>
              </a:rPr>
              <a:t>From </a:t>
            </a:r>
            <a:r>
              <a:rPr lang="en-US" sz="1400" i="1" u="sng">
                <a:solidFill>
                  <a:schemeClr val="hlink"/>
                </a:solidFill>
                <a:latin typeface="Corbel"/>
                <a:ea typeface="Corbel"/>
                <a:cs typeface="Corbel"/>
                <a:sym typeface="Corbel"/>
                <a:hlinkClick r:id="rId5"/>
              </a:rPr>
              <a:t>PaSGAL paper</a:t>
            </a:r>
            <a:endParaRPr sz="1400" i="0" u="none" strike="noStrike">
              <a:solidFill>
                <a:srgbClr val="222222"/>
              </a:solidFill>
              <a:latin typeface="Corbel"/>
              <a:ea typeface="Corbel"/>
              <a:cs typeface="Corbel"/>
              <a:sym typeface="Corbel"/>
            </a:endParaRPr>
          </a:p>
        </p:txBody>
      </p:sp>
      <p:sp>
        <p:nvSpPr>
          <p:cNvPr id="3" name="Slide Number Placeholder 2">
            <a:extLst>
              <a:ext uri="{FF2B5EF4-FFF2-40B4-BE49-F238E27FC236}">
                <a16:creationId xmlns:a16="http://schemas.microsoft.com/office/drawing/2014/main" id="{997B2CCD-0270-914C-A0DE-5F6BE5D17E87}"/>
              </a:ext>
            </a:extLst>
          </p:cNvPr>
          <p:cNvSpPr>
            <a:spLocks noGrp="1"/>
          </p:cNvSpPr>
          <p:nvPr>
            <p:ph type="sldNum" sz="quarter" idx="10"/>
          </p:nvPr>
        </p:nvSpPr>
        <p:spPr/>
        <p:txBody>
          <a:bodyPr/>
          <a:lstStyle/>
          <a:p>
            <a:fld id="{BE67019E-6B59-9444-A8F8-0CFAB6B6981D}" type="slidenum">
              <a:rPr lang="en-US" smtClean="0"/>
              <a:pPr/>
              <a:t>45</a:t>
            </a:fld>
            <a:endParaRPr lang="en-US" dirty="0"/>
          </a:p>
        </p:txBody>
      </p:sp>
    </p:spTree>
    <p:extLst>
      <p:ext uri="{BB962C8B-B14F-4D97-AF65-F5344CB8AC3E}">
        <p14:creationId xmlns:p14="http://schemas.microsoft.com/office/powerpoint/2010/main" val="35136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55" descr="A picture containing table&#10;&#10;Description automatically generated"/>
          <p:cNvPicPr preferRelativeResize="0"/>
          <p:nvPr/>
        </p:nvPicPr>
        <p:blipFill rotWithShape="1">
          <a:blip r:embed="rId3">
            <a:alphaModFix/>
          </a:blip>
          <a:srcRect t="4871"/>
          <a:stretch/>
        </p:blipFill>
        <p:spPr>
          <a:xfrm>
            <a:off x="2388994" y="1116105"/>
            <a:ext cx="4366010" cy="2896711"/>
          </a:xfrm>
          <a:prstGeom prst="rect">
            <a:avLst/>
          </a:prstGeom>
          <a:noFill/>
          <a:ln>
            <a:noFill/>
          </a:ln>
        </p:spPr>
      </p:pic>
      <p:sp>
        <p:nvSpPr>
          <p:cNvPr id="407" name="Google Shape;407;p55"/>
          <p:cNvSpPr txBox="1">
            <a:spLocks noGrp="1"/>
          </p:cNvSpPr>
          <p:nvPr>
            <p:ph type="title"/>
          </p:nvPr>
        </p:nvSpPr>
        <p:spPr>
          <a:xfrm>
            <a:off x="366977" y="257425"/>
            <a:ext cx="96999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DP-based Graph Alignment (cont’d.)</a:t>
            </a:r>
            <a:endParaRPr/>
          </a:p>
        </p:txBody>
      </p:sp>
      <p:sp>
        <p:nvSpPr>
          <p:cNvPr id="408" name="Google Shape;408;p55"/>
          <p:cNvSpPr/>
          <p:nvPr/>
        </p:nvSpPr>
        <p:spPr>
          <a:xfrm>
            <a:off x="7566323" y="6209682"/>
            <a:ext cx="1577676"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a:solidFill>
                  <a:srgbClr val="222222"/>
                </a:solidFill>
                <a:latin typeface="Corbel"/>
                <a:ea typeface="Corbel"/>
                <a:cs typeface="Corbel"/>
                <a:sym typeface="Corbel"/>
              </a:rPr>
              <a:t>From </a:t>
            </a:r>
            <a:r>
              <a:rPr lang="en-US" sz="1400" i="1" u="sng">
                <a:solidFill>
                  <a:schemeClr val="hlink"/>
                </a:solidFill>
                <a:latin typeface="Corbel"/>
                <a:ea typeface="Corbel"/>
                <a:cs typeface="Corbel"/>
                <a:sym typeface="Corbel"/>
                <a:hlinkClick r:id="rId4"/>
              </a:rPr>
              <a:t>abPOA paper</a:t>
            </a:r>
            <a:endParaRPr sz="1400" i="0" u="none" strike="noStrike">
              <a:solidFill>
                <a:srgbClr val="222222"/>
              </a:solidFill>
              <a:latin typeface="Corbel"/>
              <a:ea typeface="Corbel"/>
              <a:cs typeface="Corbel"/>
              <a:sym typeface="Corbel"/>
            </a:endParaRPr>
          </a:p>
        </p:txBody>
      </p:sp>
      <p:sp>
        <p:nvSpPr>
          <p:cNvPr id="409" name="Google Shape;409;p55"/>
          <p:cNvSpPr/>
          <p:nvPr/>
        </p:nvSpPr>
        <p:spPr>
          <a:xfrm>
            <a:off x="366963" y="3918285"/>
            <a:ext cx="8410073" cy="2445285"/>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sz="2000">
                <a:solidFill>
                  <a:schemeClr val="dk1"/>
                </a:solidFill>
                <a:latin typeface="Corbel"/>
                <a:ea typeface="Corbel"/>
                <a:cs typeface="Corbel"/>
                <a:sym typeface="Corbel"/>
              </a:rPr>
              <a:t>“abPOA processes all the vectors in a row-by-row manner following the partial order of the graph. During the DP process, for “</a:t>
            </a:r>
            <a:r>
              <a:rPr lang="en-US" sz="2000">
                <a:solidFill>
                  <a:srgbClr val="00B050"/>
                </a:solidFill>
                <a:latin typeface="Corbel"/>
                <a:ea typeface="Corbel"/>
                <a:cs typeface="Corbel"/>
                <a:sym typeface="Corbel"/>
              </a:rPr>
              <a:t>match</a:t>
            </a:r>
            <a:r>
              <a:rPr lang="en-US" sz="2000">
                <a:solidFill>
                  <a:schemeClr val="dk1"/>
                </a:solidFill>
                <a:latin typeface="Corbel"/>
                <a:ea typeface="Corbel"/>
                <a:cs typeface="Corbel"/>
                <a:sym typeface="Corbel"/>
              </a:rPr>
              <a:t>” and “</a:t>
            </a:r>
            <a:r>
              <a:rPr lang="en-US" sz="2000">
                <a:solidFill>
                  <a:srgbClr val="FE6200"/>
                </a:solidFill>
                <a:latin typeface="Corbel"/>
                <a:ea typeface="Corbel"/>
                <a:cs typeface="Corbel"/>
                <a:sym typeface="Corbel"/>
              </a:rPr>
              <a:t>delete</a:t>
            </a:r>
            <a:r>
              <a:rPr lang="en-US" sz="2000">
                <a:solidFill>
                  <a:schemeClr val="dk1"/>
                </a:solidFill>
                <a:latin typeface="Corbel"/>
                <a:ea typeface="Corbel"/>
                <a:cs typeface="Corbel"/>
                <a:sym typeface="Corbel"/>
              </a:rPr>
              <a:t>” operations (diagonal and vertical moves in the DP matrix), all scores stored in each SIMD vector can be updated in parallel as they only rely on scores in the predecessor rows. For “</a:t>
            </a:r>
            <a:r>
              <a:rPr lang="en-US" sz="2000">
                <a:solidFill>
                  <a:srgbClr val="0070C0"/>
                </a:solidFill>
                <a:latin typeface="Corbel"/>
                <a:ea typeface="Corbel"/>
                <a:cs typeface="Corbel"/>
                <a:sym typeface="Corbel"/>
              </a:rPr>
              <a:t>insert</a:t>
            </a:r>
            <a:r>
              <a:rPr lang="en-US" sz="2000">
                <a:solidFill>
                  <a:schemeClr val="dk1"/>
                </a:solidFill>
                <a:latin typeface="Corbel"/>
                <a:ea typeface="Corbel"/>
                <a:cs typeface="Corbel"/>
                <a:sym typeface="Corbel"/>
              </a:rPr>
              <a:t>” operations (horizontal moves in the DP matrix), sequential non-parallel updating of scores in the same SIMD vector is needed, as the score of each cell depends on the score of the cell on the left.”</a:t>
            </a:r>
            <a:endParaRPr/>
          </a:p>
        </p:txBody>
      </p:sp>
      <p:sp>
        <p:nvSpPr>
          <p:cNvPr id="2" name="Slide Number Placeholder 1">
            <a:extLst>
              <a:ext uri="{FF2B5EF4-FFF2-40B4-BE49-F238E27FC236}">
                <a16:creationId xmlns:a16="http://schemas.microsoft.com/office/drawing/2014/main" id="{551B57A4-B4B6-A546-93CD-67A508D0BE34}"/>
              </a:ext>
            </a:extLst>
          </p:cNvPr>
          <p:cNvSpPr>
            <a:spLocks noGrp="1"/>
          </p:cNvSpPr>
          <p:nvPr>
            <p:ph type="sldNum" sz="quarter" idx="10"/>
          </p:nvPr>
        </p:nvSpPr>
        <p:spPr/>
        <p:txBody>
          <a:bodyPr/>
          <a:lstStyle/>
          <a:p>
            <a:fld id="{BE67019E-6B59-9444-A8F8-0CFAB6B6981D}" type="slidenum">
              <a:rPr lang="en-US" smtClean="0"/>
              <a:pPr/>
              <a:t>46</a:t>
            </a:fld>
            <a:endParaRPr lang="en-US" dirty="0"/>
          </a:p>
        </p:txBody>
      </p:sp>
    </p:spTree>
    <p:extLst>
      <p:ext uri="{BB962C8B-B14F-4D97-AF65-F5344CB8AC3E}">
        <p14:creationId xmlns:p14="http://schemas.microsoft.com/office/powerpoint/2010/main" val="1031071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(GenASM)</a:t>
            </a:r>
          </a:p>
        </p:txBody>
      </p:sp>
    </p:spTree>
    <p:extLst>
      <p:ext uri="{BB962C8B-B14F-4D97-AF65-F5344CB8AC3E}">
        <p14:creationId xmlns:p14="http://schemas.microsoft.com/office/powerpoint/2010/main" val="4017628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1906-9EC0-874F-8773-3A316CBB1A12}"/>
              </a:ext>
            </a:extLst>
          </p:cNvPr>
          <p:cNvSpPr>
            <a:spLocks noGrp="1"/>
          </p:cNvSpPr>
          <p:nvPr>
            <p:ph type="title"/>
          </p:nvPr>
        </p:nvSpPr>
        <p:spPr/>
        <p:txBody>
          <a:bodyPr>
            <a:normAutofit fontScale="90000"/>
          </a:bodyPr>
          <a:lstStyle/>
          <a:p>
            <a:r>
              <a:rPr lang="en-US" dirty="0"/>
              <a:t>GenASM </a:t>
            </a:r>
            <a:r>
              <a:rPr lang="en-US" sz="3900" dirty="0"/>
              <a:t>[MICRO </a:t>
            </a:r>
            <a:r>
              <a:rPr lang="en-US" sz="3900" dirty="0">
                <a:latin typeface="Calibri" panose="020F0502020204030204" pitchFamily="34" charset="0"/>
              </a:rPr>
              <a:t>2020</a:t>
            </a:r>
            <a:r>
              <a:rPr lang="en-US" sz="3900" dirty="0"/>
              <a:t>]</a:t>
            </a:r>
          </a:p>
        </p:txBody>
      </p:sp>
      <p:sp>
        <p:nvSpPr>
          <p:cNvPr id="4" name="Slide Number Placeholder 3">
            <a:extLst>
              <a:ext uri="{FF2B5EF4-FFF2-40B4-BE49-F238E27FC236}">
                <a16:creationId xmlns:a16="http://schemas.microsoft.com/office/drawing/2014/main" id="{0A6275C2-216A-024B-BB93-67A06F43CD2C}"/>
              </a:ext>
            </a:extLst>
          </p:cNvPr>
          <p:cNvSpPr>
            <a:spLocks noGrp="1"/>
          </p:cNvSpPr>
          <p:nvPr>
            <p:ph type="sldNum" sz="quarter" idx="10"/>
          </p:nvPr>
        </p:nvSpPr>
        <p:spPr/>
        <p:txBody>
          <a:bodyPr/>
          <a:lstStyle/>
          <a:p>
            <a:fld id="{BE67019E-6B59-9444-A8F8-0CFAB6B6981D}" type="slidenum">
              <a:rPr lang="en-US" smtClean="0"/>
              <a:pPr/>
              <a:t>48</a:t>
            </a:fld>
            <a:endParaRPr lang="en-US" dirty="0"/>
          </a:p>
        </p:txBody>
      </p:sp>
      <p:sp>
        <p:nvSpPr>
          <p:cNvPr id="5" name="Rectangle 4">
            <a:extLst>
              <a:ext uri="{FF2B5EF4-FFF2-40B4-BE49-F238E27FC236}">
                <a16:creationId xmlns:a16="http://schemas.microsoft.com/office/drawing/2014/main" id="{6E4C2C41-975F-8F44-943F-FFC171CDD148}"/>
              </a:ext>
            </a:extLst>
          </p:cNvPr>
          <p:cNvSpPr/>
          <p:nvPr/>
        </p:nvSpPr>
        <p:spPr>
          <a:xfrm>
            <a:off x="366963" y="1158087"/>
            <a:ext cx="8410073" cy="2735877"/>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Gurpreet S. Kalsi, </a:t>
            </a:r>
            <a:r>
              <a:rPr lang="en-US" sz="1850" dirty="0" err="1">
                <a:latin typeface="+mj-lt"/>
              </a:rPr>
              <a:t>Zulal</a:t>
            </a:r>
            <a:r>
              <a:rPr lang="en-US" sz="1850" dirty="0">
                <a:latin typeface="+mj-lt"/>
              </a:rPr>
              <a:t> </a:t>
            </a:r>
            <a:r>
              <a:rPr lang="en-US" sz="1850" dirty="0" err="1">
                <a:latin typeface="+mj-lt"/>
              </a:rPr>
              <a:t>Bingol</a:t>
            </a:r>
            <a:r>
              <a:rPr lang="en-US" sz="1850" dirty="0">
                <a:latin typeface="+mj-lt"/>
              </a:rPr>
              <a:t>, Can </a:t>
            </a:r>
            <a:r>
              <a:rPr lang="en-US" sz="1850" dirty="0" err="1">
                <a:latin typeface="+mj-lt"/>
              </a:rPr>
              <a:t>Firtina</a:t>
            </a:r>
            <a:r>
              <a:rPr lang="en-US" sz="1850" dirty="0">
                <a:latin typeface="+mj-lt"/>
              </a:rPr>
              <a:t>, Lavanya Subramanian, Jeremie S. Kim, Rachata </a:t>
            </a:r>
            <a:r>
              <a:rPr lang="en-US" sz="1850" dirty="0" err="1">
                <a:latin typeface="+mj-lt"/>
              </a:rPr>
              <a:t>Ausavarungnirun</a:t>
            </a:r>
            <a:r>
              <a:rPr lang="en-US" sz="1850" dirty="0">
                <a:latin typeface="+mj-lt"/>
              </a:rPr>
              <a:t>, Mohammed </a:t>
            </a:r>
            <a:r>
              <a:rPr lang="en-US" sz="1850" dirty="0" err="1">
                <a:latin typeface="+mj-lt"/>
              </a:rPr>
              <a:t>Alser</a:t>
            </a:r>
            <a:r>
              <a:rPr lang="en-US" sz="1850" dirty="0">
                <a:latin typeface="+mj-lt"/>
              </a:rPr>
              <a:t>, Juan Gomez-Luna, </a:t>
            </a:r>
            <a:r>
              <a:rPr lang="en-US" sz="1850" dirty="0" err="1">
                <a:latin typeface="+mj-lt"/>
              </a:rPr>
              <a:t>Amirali</a:t>
            </a:r>
            <a:r>
              <a:rPr lang="en-US" sz="1850" dirty="0">
                <a:latin typeface="+mj-lt"/>
              </a:rPr>
              <a:t> </a:t>
            </a:r>
            <a:r>
              <a:rPr lang="en-US" sz="1850" dirty="0" err="1">
                <a:latin typeface="+mj-lt"/>
              </a:rPr>
              <a:t>Boroumand</a:t>
            </a:r>
            <a:r>
              <a:rPr lang="en-US" sz="1850" dirty="0">
                <a:latin typeface="+mj-lt"/>
              </a:rPr>
              <a:t>, Anant Nori, Allison </a:t>
            </a:r>
            <a:r>
              <a:rPr lang="en-US" sz="1850" dirty="0" err="1">
                <a:latin typeface="+mj-lt"/>
              </a:rPr>
              <a:t>Scibisz</a:t>
            </a:r>
            <a:r>
              <a:rPr lang="en-US" sz="1850" dirty="0">
                <a:latin typeface="+mj-lt"/>
              </a:rPr>
              <a:t>, Sreenivas </a:t>
            </a:r>
            <a:r>
              <a:rPr lang="en-US" sz="1850" dirty="0" err="1">
                <a:latin typeface="+mj-lt"/>
              </a:rPr>
              <a:t>Subramoney</a:t>
            </a:r>
            <a:r>
              <a:rPr lang="en-US" sz="1850" dirty="0">
                <a:latin typeface="+mj-lt"/>
              </a:rPr>
              <a:t>, Can Alkan, Saugata Ghose, and Onur Mutlu,</a:t>
            </a:r>
          </a:p>
          <a:p>
            <a:pPr>
              <a:lnSpc>
                <a:spcPct val="110000"/>
              </a:lnSpc>
              <a:spcBef>
                <a:spcPts val="300"/>
              </a:spcBef>
            </a:pPr>
            <a:r>
              <a:rPr lang="en-US" sz="1850" b="1" dirty="0">
                <a:solidFill>
                  <a:srgbClr val="0070C0"/>
                </a:solidFill>
                <a:latin typeface="+mj-lt"/>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endParaRPr lang="en-US" sz="1850" b="1" dirty="0">
              <a:solidFill>
                <a:srgbClr val="0070C0"/>
              </a:solidFill>
              <a:latin typeface="+mj-lt"/>
            </a:endParaRPr>
          </a:p>
          <a:p>
            <a:pPr>
              <a:lnSpc>
                <a:spcPct val="110000"/>
              </a:lnSpc>
              <a:spcBef>
                <a:spcPts val="300"/>
              </a:spcBef>
            </a:pPr>
            <a:r>
              <a:rPr lang="en-US" sz="1850" i="1" dirty="0">
                <a:latin typeface="+mj-lt"/>
              </a:rPr>
              <a:t>Proceedings of the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53</a:t>
            </a:r>
            <a:r>
              <a:rPr lang="en-US" sz="1850" i="1" dirty="0">
                <a:solidFill>
                  <a:srgbClr val="0070C0"/>
                </a:solidFill>
                <a:latin typeface="+mj-lt"/>
                <a:hlinkClick r:id="rId4">
                  <a:extLst>
                    <a:ext uri="{A12FA001-AC4F-418D-AE19-62706E023703}">
                      <ahyp:hlinkClr xmlns:ahyp="http://schemas.microsoft.com/office/drawing/2018/hyperlinkcolor" val="tx"/>
                    </a:ext>
                  </a:extLst>
                </a:hlinkClick>
              </a:rPr>
              <a:t>rd International Symposium on Microarchitecture</a:t>
            </a:r>
            <a:r>
              <a:rPr lang="en-US" sz="1850" i="1" dirty="0">
                <a:solidFill>
                  <a:srgbClr val="0070C0"/>
                </a:solidFill>
                <a:latin typeface="+mj-lt"/>
              </a:rPr>
              <a:t> </a:t>
            </a:r>
            <a:r>
              <a:rPr lang="en-US" sz="1850" i="1" dirty="0">
                <a:latin typeface="+mj-lt"/>
              </a:rPr>
              <a:t>(</a:t>
            </a:r>
            <a:r>
              <a:rPr lang="en-US" sz="1850" b="1" i="1" dirty="0">
                <a:latin typeface="+mj-lt"/>
              </a:rPr>
              <a:t>MICRO</a:t>
            </a:r>
            <a:r>
              <a:rPr lang="en-US" sz="1850" i="1" dirty="0">
                <a:latin typeface="+mj-lt"/>
              </a:rPr>
              <a:t>)</a:t>
            </a:r>
            <a:r>
              <a:rPr lang="en-US" sz="1850" dirty="0">
                <a:latin typeface="+mj-lt"/>
              </a:rPr>
              <a:t>, Virtual, October </a:t>
            </a:r>
            <a:r>
              <a:rPr lang="en-US" sz="1850" dirty="0">
                <a:latin typeface="Calibri" panose="020F0502020204030204" pitchFamily="34" charset="0"/>
                <a:cs typeface="Calibri" panose="020F0502020204030204" pitchFamily="34" charset="0"/>
              </a:rPr>
              <a:t>2020.</a:t>
            </a:r>
            <a:endParaRPr lang="en-US" sz="1850" b="0" i="0" u="none" strike="noStrike" dirty="0">
              <a:effectLst/>
              <a:latin typeface="Calibri" panose="020F0502020204030204" pitchFamily="34" charset="0"/>
              <a:cs typeface="Calibri" panose="020F050202020403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75D7AD2E-6C1B-B44D-A9AD-3636D8503539}"/>
              </a:ext>
            </a:extLst>
          </p:cNvPr>
          <p:cNvPicPr>
            <a:picLocks noChangeAspect="1"/>
          </p:cNvPicPr>
          <p:nvPr/>
        </p:nvPicPr>
        <p:blipFill>
          <a:blip r:embed="rId5"/>
          <a:stretch>
            <a:fillRect/>
          </a:stretch>
        </p:blipFill>
        <p:spPr>
          <a:xfrm>
            <a:off x="366963" y="4041150"/>
            <a:ext cx="8410073" cy="2214137"/>
          </a:xfrm>
          <a:prstGeom prst="rect">
            <a:avLst/>
          </a:prstGeom>
        </p:spPr>
      </p:pic>
    </p:spTree>
    <p:extLst>
      <p:ext uri="{BB962C8B-B14F-4D97-AF65-F5344CB8AC3E}">
        <p14:creationId xmlns:p14="http://schemas.microsoft.com/office/powerpoint/2010/main" val="100231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GenASM: ASM Framework for GSA</a:t>
            </a:r>
          </a:p>
        </p:txBody>
      </p:sp>
      <p:sp>
        <p:nvSpPr>
          <p:cNvPr id="3" name="Content Placeholder 2"/>
          <p:cNvSpPr>
            <a:spLocks noGrp="1"/>
          </p:cNvSpPr>
          <p:nvPr>
            <p:ph idx="1"/>
          </p:nvPr>
        </p:nvSpPr>
        <p:spPr>
          <a:xfrm>
            <a:off x="366962" y="3037114"/>
            <a:ext cx="8410073" cy="3407229"/>
          </a:xfrm>
        </p:spPr>
        <p:txBody>
          <a:bodyPr>
            <a:noAutofit/>
          </a:bodyPr>
          <a:lstStyle/>
          <a:p>
            <a:pPr marL="285750" indent="-285750">
              <a:lnSpc>
                <a:spcPct val="110000"/>
              </a:lnSpc>
              <a:spcBef>
                <a:spcPts val="0"/>
              </a:spcBef>
              <a:spcAft>
                <a:spcPts val="0"/>
              </a:spcAft>
            </a:pPr>
            <a:r>
              <a:rPr lang="en-US" sz="2200" b="1" dirty="0">
                <a:solidFill>
                  <a:srgbClr val="FE6200"/>
                </a:solidFill>
              </a:rPr>
              <a:t>GenASM:</a:t>
            </a:r>
            <a:r>
              <a:rPr lang="en-US" sz="2200" dirty="0">
                <a:solidFill>
                  <a:srgbClr val="FE6200"/>
                </a:solidFill>
              </a:rPr>
              <a:t> </a:t>
            </a:r>
            <a:r>
              <a:rPr lang="en-US" sz="2200" i="1" dirty="0">
                <a:solidFill>
                  <a:schemeClr val="tx1"/>
                </a:solidFill>
              </a:rPr>
              <a:t>First</a:t>
            </a:r>
            <a:r>
              <a:rPr lang="en-US" sz="2200" dirty="0">
                <a:solidFill>
                  <a:schemeClr val="tx1"/>
                </a:solidFill>
              </a:rPr>
              <a:t> ASM acceleration framework for GSA</a:t>
            </a:r>
          </a:p>
          <a:p>
            <a:pPr marL="533400" lvl="1" indent="-215900">
              <a:lnSpc>
                <a:spcPct val="110000"/>
              </a:lnSpc>
              <a:spcBef>
                <a:spcPts val="300"/>
              </a:spcBef>
              <a:spcAft>
                <a:spcPts val="0"/>
              </a:spcAft>
            </a:pPr>
            <a:r>
              <a:rPr lang="en-US" sz="2200" dirty="0">
                <a:solidFill>
                  <a:schemeClr val="tx1"/>
                </a:solidFill>
              </a:rPr>
              <a:t>Based upon the </a:t>
            </a:r>
            <a:r>
              <a:rPr lang="en-US" sz="2200" i="1" dirty="0">
                <a:solidFill>
                  <a:schemeClr val="tx1"/>
                </a:solidFill>
              </a:rPr>
              <a:t>Bitap</a:t>
            </a:r>
            <a:r>
              <a:rPr lang="en-US" sz="2200" dirty="0">
                <a:solidFill>
                  <a:schemeClr val="tx1"/>
                </a:solidFill>
              </a:rPr>
              <a:t> algorithm </a:t>
            </a:r>
          </a:p>
          <a:p>
            <a:pPr marL="808038" lvl="2" indent="-217488">
              <a:lnSpc>
                <a:spcPct val="110000"/>
              </a:lnSpc>
              <a:spcBef>
                <a:spcPts val="0"/>
              </a:spcBef>
              <a:spcAft>
                <a:spcPts val="0"/>
              </a:spcAft>
            </a:pPr>
            <a:r>
              <a:rPr lang="en-US" sz="2200" dirty="0">
                <a:solidFill>
                  <a:schemeClr val="tx1"/>
                </a:solidFill>
              </a:rPr>
              <a:t>Uses </a:t>
            </a:r>
            <a:r>
              <a:rPr lang="en-US" sz="2200" dirty="0">
                <a:solidFill>
                  <a:srgbClr val="00B050"/>
                </a:solidFill>
              </a:rPr>
              <a:t>fast and simple bitwise operations </a:t>
            </a:r>
            <a:r>
              <a:rPr lang="en-US" sz="2200" dirty="0">
                <a:solidFill>
                  <a:schemeClr val="tx1"/>
                </a:solidFill>
              </a:rPr>
              <a:t>to perform ASM</a:t>
            </a:r>
          </a:p>
          <a:p>
            <a:pPr marL="533400" lvl="1" indent="-215900">
              <a:lnSpc>
                <a:spcPct val="110000"/>
              </a:lnSpc>
              <a:spcBef>
                <a:spcPts val="1200"/>
              </a:spcBef>
              <a:spcAft>
                <a:spcPts val="0"/>
              </a:spcAft>
            </a:pPr>
            <a:r>
              <a:rPr lang="en-US" sz="2200" dirty="0">
                <a:solidFill>
                  <a:schemeClr val="tx1"/>
                </a:solidFill>
              </a:rPr>
              <a:t>Modified and extended ASM algorithm</a:t>
            </a:r>
          </a:p>
          <a:p>
            <a:pPr marL="808038" lvl="2" indent="-217488">
              <a:lnSpc>
                <a:spcPct val="110000"/>
              </a:lnSpc>
              <a:spcBef>
                <a:spcPts val="0"/>
              </a:spcBef>
              <a:spcAft>
                <a:spcPts val="0"/>
              </a:spcAft>
            </a:pPr>
            <a:r>
              <a:rPr lang="en-US" sz="2200" dirty="0">
                <a:solidFill>
                  <a:srgbClr val="0070C0"/>
                </a:solidFill>
              </a:rPr>
              <a:t>Highly-parallel Bitap </a:t>
            </a:r>
            <a:r>
              <a:rPr lang="en-US" sz="2200" dirty="0">
                <a:solidFill>
                  <a:schemeClr val="tx1"/>
                </a:solidFill>
              </a:rPr>
              <a:t>with long read support</a:t>
            </a:r>
          </a:p>
          <a:p>
            <a:pPr marL="808038" lvl="2" indent="-217488">
              <a:lnSpc>
                <a:spcPct val="110000"/>
              </a:lnSpc>
              <a:spcBef>
                <a:spcPts val="0"/>
              </a:spcBef>
              <a:spcAft>
                <a:spcPts val="0"/>
              </a:spcAft>
            </a:pPr>
            <a:r>
              <a:rPr lang="en-US" sz="2200" dirty="0">
                <a:solidFill>
                  <a:srgbClr val="0070C0"/>
                </a:solidFill>
              </a:rPr>
              <a:t>Novel bitvector-based algorithm </a:t>
            </a:r>
            <a:r>
              <a:rPr lang="en-US" sz="2200" dirty="0">
                <a:solidFill>
                  <a:schemeClr val="tx1"/>
                </a:solidFill>
              </a:rPr>
              <a:t>to perform </a:t>
            </a:r>
            <a:r>
              <a:rPr lang="en-US" sz="2200" i="1" dirty="0">
                <a:solidFill>
                  <a:schemeClr val="tx1"/>
                </a:solidFill>
              </a:rPr>
              <a:t>traceback</a:t>
            </a:r>
            <a:r>
              <a:rPr lang="en-US" sz="2200" dirty="0">
                <a:solidFill>
                  <a:schemeClr val="tx1"/>
                </a:solidFill>
              </a:rPr>
              <a:t> </a:t>
            </a:r>
          </a:p>
          <a:p>
            <a:pPr marL="533400" lvl="1" indent="-215900">
              <a:lnSpc>
                <a:spcPct val="110000"/>
              </a:lnSpc>
              <a:spcBef>
                <a:spcPts val="1200"/>
              </a:spcBef>
              <a:spcAft>
                <a:spcPts val="0"/>
              </a:spcAft>
            </a:pPr>
            <a:r>
              <a:rPr lang="en-US" sz="2200" dirty="0">
                <a:solidFill>
                  <a:srgbClr val="7030A0"/>
                </a:solidFill>
              </a:rPr>
              <a:t>Co-design</a:t>
            </a:r>
            <a:r>
              <a:rPr lang="en-US" sz="2200" dirty="0">
                <a:solidFill>
                  <a:schemeClr val="tx1"/>
                </a:solidFill>
              </a:rPr>
              <a:t> of our modified </a:t>
            </a:r>
            <a:r>
              <a:rPr lang="en-US" sz="2200" dirty="0">
                <a:solidFill>
                  <a:srgbClr val="7030A0"/>
                </a:solidFill>
              </a:rPr>
              <a:t>scalable and memory-efficient algorithms </a:t>
            </a:r>
            <a:r>
              <a:rPr lang="en-US" sz="2200" dirty="0">
                <a:solidFill>
                  <a:schemeClr val="tx1"/>
                </a:solidFill>
              </a:rPr>
              <a:t>with </a:t>
            </a:r>
            <a:r>
              <a:rPr lang="en-US" sz="2200" dirty="0">
                <a:solidFill>
                  <a:srgbClr val="7030A0"/>
                </a:solidFill>
              </a:rPr>
              <a:t>low-power and area-efficient hardware accelerators</a:t>
            </a:r>
          </a:p>
          <a:p>
            <a:pPr marL="806450" lvl="1" indent="-258763">
              <a:lnSpc>
                <a:spcPct val="110000"/>
              </a:lnSpc>
              <a:spcBef>
                <a:spcPts val="0"/>
              </a:spcBef>
              <a:spcAft>
                <a:spcPts val="0"/>
              </a:spcAft>
            </a:pPr>
            <a:endParaRPr lang="en-US" sz="2100" dirty="0">
              <a:solidFill>
                <a:schemeClr val="tx1"/>
              </a:solidFill>
            </a:endParaRPr>
          </a:p>
          <a:p>
            <a:pPr marL="806450" lvl="1" indent="-258763">
              <a:lnSpc>
                <a:spcPct val="110000"/>
              </a:lnSpc>
              <a:spcBef>
                <a:spcPts val="0"/>
              </a:spcBef>
              <a:spcAft>
                <a:spcPts val="0"/>
              </a:spcAft>
            </a:pPr>
            <a:endParaRPr lang="en-US" sz="2100" dirty="0">
              <a:solidFill>
                <a:schemeClr val="tx1"/>
              </a:solidFill>
            </a:endParaRPr>
          </a:p>
          <a:p>
            <a:pPr marL="285750" indent="-285750">
              <a:lnSpc>
                <a:spcPct val="110000"/>
              </a:lnSpc>
              <a:spcBef>
                <a:spcPts val="0"/>
              </a:spcBef>
              <a:spcAft>
                <a:spcPts val="0"/>
              </a:spcAft>
            </a:pPr>
            <a:endParaRPr lang="en-US" sz="2100" dirty="0">
              <a:solidFill>
                <a:schemeClr val="tx1"/>
              </a:solidFill>
            </a:endParaRP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1797287"/>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4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lvl="0" algn="ctr">
              <a:lnSpc>
                <a:spcPct val="110000"/>
              </a:lnSpc>
            </a:pPr>
            <a:r>
              <a:rPr kumimoji="0" lang="en-US" sz="2300" b="0" i="0" u="none" strike="noStrike" kern="1200" cap="none" spc="0" normalizeH="0" baseline="0" noProof="0" dirty="0">
                <a:ln>
                  <a:noFill/>
                </a:ln>
                <a:solidFill>
                  <a:srgbClr val="FE6200"/>
                </a:solidFill>
                <a:effectLst/>
                <a:uLnTx/>
                <a:uFillTx/>
                <a:latin typeface="Corbel" panose="020B0503020204020204" pitchFamily="34" charset="0"/>
                <a:cs typeface="Calibri" panose="020F0502020204030204" pitchFamily="34" charset="0"/>
              </a:rPr>
              <a:t>Accelerate approximate string matching </a:t>
            </a:r>
          </a:p>
          <a:p>
            <a:pPr lvl="0" algn="ctr">
              <a:lnSpc>
                <a:spcPct val="110000"/>
              </a:lnSpc>
            </a:pPr>
            <a:r>
              <a:rPr kumimoji="0" lang="en-US" sz="23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by designing </a:t>
            </a:r>
            <a:r>
              <a:rPr lang="en-US" sz="2300" dirty="0">
                <a:solidFill>
                  <a:srgbClr val="00B050"/>
                </a:solidFill>
                <a:latin typeface="Corbel" panose="020B0503020204020204" pitchFamily="34" charset="0"/>
                <a:cs typeface="Calibri" panose="020F0502020204030204" pitchFamily="34" charset="0"/>
              </a:rPr>
              <a:t>a fast and flexible framework</a:t>
            </a:r>
            <a:r>
              <a:rPr lang="en-US" sz="2300" dirty="0">
                <a:solidFill>
                  <a:prstClr val="black"/>
                </a:solidFill>
                <a:latin typeface="Corbel" panose="020B0503020204020204" pitchFamily="34" charset="0"/>
                <a:cs typeface="Calibri" panose="020F0502020204030204" pitchFamily="34" charset="0"/>
              </a:rPr>
              <a:t>, </a:t>
            </a:r>
          </a:p>
          <a:p>
            <a:pPr lvl="0" algn="ctr">
              <a:lnSpc>
                <a:spcPct val="110000"/>
              </a:lnSpc>
            </a:pPr>
            <a:r>
              <a:rPr lang="en-US" sz="2300" dirty="0">
                <a:solidFill>
                  <a:prstClr val="black"/>
                </a:solidFill>
                <a:latin typeface="Corbel" panose="020B0503020204020204" pitchFamily="34" charset="0"/>
                <a:cs typeface="Calibri" panose="020F0502020204030204" pitchFamily="34" charset="0"/>
              </a:rPr>
              <a:t>which can accelerate </a:t>
            </a:r>
            <a:r>
              <a:rPr lang="en-US" sz="2300" i="1" dirty="0">
                <a:solidFill>
                  <a:srgbClr val="0070C0"/>
                </a:solidFill>
                <a:latin typeface="Corbel" panose="020B0503020204020204" pitchFamily="34" charset="0"/>
                <a:cs typeface="Calibri" panose="020F0502020204030204" pitchFamily="34" charset="0"/>
              </a:rPr>
              <a:t>multiple steps </a:t>
            </a:r>
            <a:r>
              <a:rPr lang="en-US" sz="2300" dirty="0">
                <a:solidFill>
                  <a:srgbClr val="0070C0"/>
                </a:solidFill>
                <a:latin typeface="Corbel" panose="020B0503020204020204" pitchFamily="34" charset="0"/>
                <a:cs typeface="Calibri" panose="020F0502020204030204" pitchFamily="34" charset="0"/>
              </a:rPr>
              <a:t>of genome sequence analysis</a:t>
            </a:r>
            <a:endParaRPr kumimoji="0" lang="en-US" sz="2300" b="0" i="0" u="none" strike="noStrike" kern="1200" cap="none" spc="0" normalizeH="0" baseline="0" noProof="0" dirty="0">
              <a:ln>
                <a:noFill/>
              </a:ln>
              <a:solidFill>
                <a:srgbClr val="0070C0"/>
              </a:solidFill>
              <a:effectLst/>
              <a:uLnTx/>
              <a:uFillTx/>
              <a:latin typeface="Corbel" panose="020B050302020402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49</a:t>
            </a:fld>
            <a:endParaRPr lang="en-US" dirty="0"/>
          </a:p>
        </p:txBody>
      </p:sp>
    </p:spTree>
    <p:custDataLst>
      <p:tags r:id="rId1"/>
    </p:custDataLst>
    <p:extLst>
      <p:ext uri="{BB962C8B-B14F-4D97-AF65-F5344CB8AC3E}">
        <p14:creationId xmlns:p14="http://schemas.microsoft.com/office/powerpoint/2010/main" val="17884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34" name="Rectangle 33">
            <a:extLst>
              <a:ext uri="{FF2B5EF4-FFF2-40B4-BE49-F238E27FC236}">
                <a16:creationId xmlns:a16="http://schemas.microsoft.com/office/drawing/2014/main" id="{975DD671-195F-BE45-8AC5-24BF2E38251A}"/>
              </a:ext>
            </a:extLst>
          </p:cNvPr>
          <p:cNvSpPr/>
          <p:nvPr/>
        </p:nvSpPr>
        <p:spPr>
          <a:xfrm rot="5400000">
            <a:off x="2253236" y="4789498"/>
            <a:ext cx="2520000" cy="14408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DBE31E-2AE8-824E-81D4-CEA02E0BA8AE}"/>
              </a:ext>
            </a:extLst>
          </p:cNvPr>
          <p:cNvSpPr txBox="1"/>
          <p:nvPr/>
        </p:nvSpPr>
        <p:spPr>
          <a:xfrm>
            <a:off x="3547629" y="5629099"/>
            <a:ext cx="914400" cy="492443"/>
          </a:xfrm>
          <a:prstGeom prst="rect">
            <a:avLst/>
          </a:prstGeom>
          <a:noFill/>
        </p:spPr>
        <p:txBody>
          <a:bodyPr wrap="square" rtlCol="0">
            <a:spAutoFit/>
          </a:bodyPr>
          <a:lstStyle/>
          <a:p>
            <a:r>
              <a:rPr lang="en-US" sz="1300" dirty="0"/>
              <a:t>Reference</a:t>
            </a:r>
          </a:p>
          <a:p>
            <a:r>
              <a:rPr lang="en-US" sz="1300" dirty="0"/>
              <a:t>Genome</a:t>
            </a:r>
          </a:p>
        </p:txBody>
      </p:sp>
      <p:sp>
        <p:nvSpPr>
          <p:cNvPr id="36" name="Rectangle 35">
            <a:extLst>
              <a:ext uri="{FF2B5EF4-FFF2-40B4-BE49-F238E27FC236}">
                <a16:creationId xmlns:a16="http://schemas.microsoft.com/office/drawing/2014/main" id="{DC75BFC8-5934-3949-AC04-21F9DAD72C6B}"/>
              </a:ext>
            </a:extLst>
          </p:cNvPr>
          <p:cNvSpPr/>
          <p:nvPr/>
        </p:nvSpPr>
        <p:spPr>
          <a:xfrm rot="5400000" flipH="1">
            <a:off x="575820" y="3948663"/>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FC78D0-0B56-1845-9212-1B3712D4F32E}"/>
              </a:ext>
            </a:extLst>
          </p:cNvPr>
          <p:cNvSpPr/>
          <p:nvPr/>
        </p:nvSpPr>
        <p:spPr>
          <a:xfrm rot="5400000" flipH="1">
            <a:off x="782914" y="4098101"/>
            <a:ext cx="859088" cy="457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A08F44B-57DE-6F4B-BE41-267B614529D7}"/>
              </a:ext>
            </a:extLst>
          </p:cNvPr>
          <p:cNvSpPr/>
          <p:nvPr/>
        </p:nvSpPr>
        <p:spPr>
          <a:xfrm rot="5400000" flipH="1">
            <a:off x="485462" y="4218123"/>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CAEE677-A9D2-0542-B757-8D51FA977CFC}"/>
              </a:ext>
            </a:extLst>
          </p:cNvPr>
          <p:cNvSpPr/>
          <p:nvPr/>
        </p:nvSpPr>
        <p:spPr>
          <a:xfrm rot="5400000" flipH="1">
            <a:off x="59224" y="5245156"/>
            <a:ext cx="1574169"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C1CECB6-C55B-C24D-98C0-74D2A66D0F41}"/>
              </a:ext>
            </a:extLst>
          </p:cNvPr>
          <p:cNvSpPr/>
          <p:nvPr/>
        </p:nvSpPr>
        <p:spPr>
          <a:xfrm rot="5400000" flipH="1">
            <a:off x="635768" y="4989380"/>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CE41DC-0C08-A341-BC0C-92E72ECBA423}"/>
              </a:ext>
            </a:extLst>
          </p:cNvPr>
          <p:cNvSpPr/>
          <p:nvPr/>
        </p:nvSpPr>
        <p:spPr>
          <a:xfrm rot="5400000" flipH="1">
            <a:off x="534162" y="5353943"/>
            <a:ext cx="1355512" cy="46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54D0229-9C67-4044-90E1-11CE84F065A8}"/>
              </a:ext>
            </a:extLst>
          </p:cNvPr>
          <p:cNvSpPr/>
          <p:nvPr/>
        </p:nvSpPr>
        <p:spPr>
          <a:xfrm rot="16200000" flipH="1">
            <a:off x="488281" y="5491699"/>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4BE173-DA15-654E-8D13-F2531940D541}"/>
              </a:ext>
            </a:extLst>
          </p:cNvPr>
          <p:cNvSpPr/>
          <p:nvPr/>
        </p:nvSpPr>
        <p:spPr>
          <a:xfrm rot="16200000">
            <a:off x="5119029" y="3918220"/>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73816C-BDD0-0D4A-B792-F691CF4EE896}"/>
              </a:ext>
            </a:extLst>
          </p:cNvPr>
          <p:cNvSpPr/>
          <p:nvPr/>
        </p:nvSpPr>
        <p:spPr>
          <a:xfrm rot="16200000">
            <a:off x="5326123" y="4067658"/>
            <a:ext cx="85908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794389F-E3EC-E041-A22D-13DF44DA85FA}"/>
              </a:ext>
            </a:extLst>
          </p:cNvPr>
          <p:cNvSpPr/>
          <p:nvPr/>
        </p:nvSpPr>
        <p:spPr>
          <a:xfrm rot="16200000">
            <a:off x="5028671" y="4187680"/>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B8BD113-569A-C743-A2BC-FA16829106DD}"/>
              </a:ext>
            </a:extLst>
          </p:cNvPr>
          <p:cNvSpPr/>
          <p:nvPr/>
        </p:nvSpPr>
        <p:spPr>
          <a:xfrm rot="16200000">
            <a:off x="4602433" y="5214712"/>
            <a:ext cx="1574170"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D9C83E3-019F-1C46-B1CE-7AC51B50A9C1}"/>
              </a:ext>
            </a:extLst>
          </p:cNvPr>
          <p:cNvSpPr/>
          <p:nvPr/>
        </p:nvSpPr>
        <p:spPr>
          <a:xfrm rot="16200000">
            <a:off x="5177408" y="4958937"/>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9A73C1-BC6A-0D42-A3BB-02DD8A9BF59E}"/>
              </a:ext>
            </a:extLst>
          </p:cNvPr>
          <p:cNvSpPr/>
          <p:nvPr/>
        </p:nvSpPr>
        <p:spPr>
          <a:xfrm rot="16200000">
            <a:off x="5076829" y="5324040"/>
            <a:ext cx="1355513"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444E41-4B11-4A45-B2C7-E496B67C4DE2}"/>
              </a:ext>
            </a:extLst>
          </p:cNvPr>
          <p:cNvSpPr/>
          <p:nvPr/>
        </p:nvSpPr>
        <p:spPr>
          <a:xfrm rot="5400000">
            <a:off x="5031490" y="5461256"/>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A81B5E7-3AC7-2943-8069-AFB6B18EBC09}"/>
              </a:ext>
            </a:extLst>
          </p:cNvPr>
          <p:cNvSpPr/>
          <p:nvPr/>
        </p:nvSpPr>
        <p:spPr>
          <a:xfrm rot="5400000">
            <a:off x="6916574" y="4789542"/>
            <a:ext cx="2520000" cy="144000"/>
          </a:xfrm>
          <a:prstGeom prst="rect">
            <a:avLst/>
          </a:prstGeom>
          <a:gradFill flip="none" rotWithShape="1">
            <a:gsLst>
              <a:gs pos="0">
                <a:srgbClr val="FFFF00"/>
              </a:gs>
              <a:gs pos="27000">
                <a:srgbClr val="D580DB"/>
              </a:gs>
              <a:gs pos="63000">
                <a:srgbClr val="00B0F0"/>
              </a:gs>
              <a:gs pos="89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E766D8-32B9-2044-BAEE-677444058B5F}"/>
              </a:ext>
            </a:extLst>
          </p:cNvPr>
          <p:cNvSpPr txBox="1"/>
          <p:nvPr/>
        </p:nvSpPr>
        <p:spPr>
          <a:xfrm>
            <a:off x="8229600" y="5717360"/>
            <a:ext cx="914400" cy="492443"/>
          </a:xfrm>
          <a:prstGeom prst="rect">
            <a:avLst/>
          </a:prstGeom>
          <a:noFill/>
        </p:spPr>
        <p:txBody>
          <a:bodyPr wrap="square" rtlCol="0">
            <a:spAutoFit/>
          </a:bodyPr>
          <a:lstStyle/>
          <a:p>
            <a:r>
              <a:rPr lang="en-US" sz="1300" dirty="0"/>
              <a:t>Original</a:t>
            </a:r>
          </a:p>
          <a:p>
            <a:r>
              <a:rPr lang="en-US" sz="1300" dirty="0"/>
              <a:t>Sequence</a:t>
            </a:r>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Genome Sequence Analysis</a:t>
            </a:r>
          </a:p>
        </p:txBody>
      </p:sp>
      <p:sp>
        <p:nvSpPr>
          <p:cNvPr id="2" name="Slide Number Placeholder 1">
            <a:extLst>
              <a:ext uri="{FF2B5EF4-FFF2-40B4-BE49-F238E27FC236}">
                <a16:creationId xmlns:a16="http://schemas.microsoft.com/office/drawing/2014/main" id="{63237238-5C1B-934B-83DB-B047065E27D4}"/>
              </a:ext>
            </a:extLst>
          </p:cNvPr>
          <p:cNvSpPr>
            <a:spLocks noGrp="1"/>
          </p:cNvSpPr>
          <p:nvPr>
            <p:ph type="sldNum" sz="quarter" idx="10"/>
          </p:nvPr>
        </p:nvSpPr>
        <p:spPr/>
        <p:txBody>
          <a:bodyPr/>
          <a:lstStyle/>
          <a:p>
            <a:fld id="{BE67019E-6B59-9444-A8F8-0CFAB6B6981D}" type="slidenum">
              <a:rPr lang="en-US" smtClean="0"/>
              <a:pPr/>
              <a:t>5</a:t>
            </a:fld>
            <a:endParaRPr lang="en-US" dirty="0"/>
          </a:p>
        </p:txBody>
      </p:sp>
      <p:sp>
        <p:nvSpPr>
          <p:cNvPr id="55" name="TextBox 54">
            <a:extLst>
              <a:ext uri="{FF2B5EF4-FFF2-40B4-BE49-F238E27FC236}">
                <a16:creationId xmlns:a16="http://schemas.microsoft.com/office/drawing/2014/main" id="{7DFF70F8-71F9-9546-8F6F-FCA7CAA6734C}"/>
              </a:ext>
            </a:extLst>
          </p:cNvPr>
          <p:cNvSpPr txBox="1"/>
          <p:nvPr/>
        </p:nvSpPr>
        <p:spPr>
          <a:xfrm>
            <a:off x="722708" y="6173102"/>
            <a:ext cx="605507" cy="292388"/>
          </a:xfrm>
          <a:prstGeom prst="rect">
            <a:avLst/>
          </a:prstGeom>
          <a:noFill/>
        </p:spPr>
        <p:txBody>
          <a:bodyPr wrap="square" rtlCol="0">
            <a:spAutoFit/>
          </a:bodyPr>
          <a:lstStyle/>
          <a:p>
            <a:r>
              <a:rPr lang="en-US" sz="1300" dirty="0"/>
              <a:t>Reads</a:t>
            </a:r>
          </a:p>
        </p:txBody>
      </p:sp>
      <p:sp>
        <p:nvSpPr>
          <p:cNvPr id="56" name="TextBox 55">
            <a:extLst>
              <a:ext uri="{FF2B5EF4-FFF2-40B4-BE49-F238E27FC236}">
                <a16:creationId xmlns:a16="http://schemas.microsoft.com/office/drawing/2014/main" id="{687D58E4-58F6-4948-A8B4-4639AAA45D97}"/>
              </a:ext>
            </a:extLst>
          </p:cNvPr>
          <p:cNvSpPr txBox="1"/>
          <p:nvPr/>
        </p:nvSpPr>
        <p:spPr>
          <a:xfrm>
            <a:off x="2192080" y="6168134"/>
            <a:ext cx="1478944" cy="292388"/>
          </a:xfrm>
          <a:prstGeom prst="rect">
            <a:avLst/>
          </a:prstGeom>
          <a:noFill/>
        </p:spPr>
        <p:txBody>
          <a:bodyPr wrap="square" rtlCol="0">
            <a:spAutoFit/>
          </a:bodyPr>
          <a:lstStyle/>
          <a:p>
            <a:pPr algn="ctr"/>
            <a:r>
              <a:rPr lang="en-US" sz="1300" dirty="0"/>
              <a:t>Mapped Reads</a:t>
            </a:r>
          </a:p>
        </p:txBody>
      </p:sp>
      <p:sp>
        <p:nvSpPr>
          <p:cNvPr id="57" name="TextBox 56">
            <a:extLst>
              <a:ext uri="{FF2B5EF4-FFF2-40B4-BE49-F238E27FC236}">
                <a16:creationId xmlns:a16="http://schemas.microsoft.com/office/drawing/2014/main" id="{C8022A8A-3A39-A645-856E-22DAC76424F7}"/>
              </a:ext>
            </a:extLst>
          </p:cNvPr>
          <p:cNvSpPr txBox="1"/>
          <p:nvPr/>
        </p:nvSpPr>
        <p:spPr>
          <a:xfrm>
            <a:off x="5300259" y="6173102"/>
            <a:ext cx="605507" cy="292388"/>
          </a:xfrm>
          <a:prstGeom prst="rect">
            <a:avLst/>
          </a:prstGeom>
          <a:noFill/>
        </p:spPr>
        <p:txBody>
          <a:bodyPr wrap="square" rtlCol="0">
            <a:spAutoFit/>
          </a:bodyPr>
          <a:lstStyle/>
          <a:p>
            <a:r>
              <a:rPr lang="en-US" sz="1300" dirty="0"/>
              <a:t>Reads</a:t>
            </a:r>
          </a:p>
        </p:txBody>
      </p:sp>
      <p:sp>
        <p:nvSpPr>
          <p:cNvPr id="58" name="TextBox 57">
            <a:extLst>
              <a:ext uri="{FF2B5EF4-FFF2-40B4-BE49-F238E27FC236}">
                <a16:creationId xmlns:a16="http://schemas.microsoft.com/office/drawing/2014/main" id="{C59AE20F-A5BF-6A4D-9440-CAE00FACBD4C}"/>
              </a:ext>
            </a:extLst>
          </p:cNvPr>
          <p:cNvSpPr txBox="1"/>
          <p:nvPr/>
        </p:nvSpPr>
        <p:spPr>
          <a:xfrm>
            <a:off x="6769631" y="6168134"/>
            <a:ext cx="1478944" cy="292388"/>
          </a:xfrm>
          <a:prstGeom prst="rect">
            <a:avLst/>
          </a:prstGeom>
          <a:noFill/>
        </p:spPr>
        <p:txBody>
          <a:bodyPr wrap="square" rtlCol="0">
            <a:spAutoFit/>
          </a:bodyPr>
          <a:lstStyle/>
          <a:p>
            <a:pPr algn="ctr"/>
            <a:r>
              <a:rPr lang="en-US" sz="1300" dirty="0"/>
              <a:t>Assembled Reads</a:t>
            </a:r>
          </a:p>
        </p:txBody>
      </p:sp>
      <p:sp>
        <p:nvSpPr>
          <p:cNvPr id="59" name="TextBox 58">
            <a:extLst>
              <a:ext uri="{FF2B5EF4-FFF2-40B4-BE49-F238E27FC236}">
                <a16:creationId xmlns:a16="http://schemas.microsoft.com/office/drawing/2014/main" id="{76C1AD50-78E1-0443-AB5E-3AE724047000}"/>
              </a:ext>
            </a:extLst>
          </p:cNvPr>
          <p:cNvSpPr txBox="1"/>
          <p:nvPr/>
        </p:nvSpPr>
        <p:spPr>
          <a:xfrm>
            <a:off x="376518" y="2708623"/>
            <a:ext cx="4028316" cy="3723174"/>
          </a:xfrm>
          <a:prstGeom prst="roundRect">
            <a:avLst>
              <a:gd name="adj" fmla="val 1291"/>
            </a:avLst>
          </a:prstGeom>
          <a:solidFill>
            <a:schemeClr val="bg1">
              <a:lumMod val="85000"/>
              <a:alpha val="34000"/>
            </a:schemeClr>
          </a:solidFill>
          <a:ln w="28575">
            <a:solidFill>
              <a:schemeClr val="bg1">
                <a:lumMod val="50000"/>
              </a:schemeClr>
            </a:solidFill>
          </a:ln>
        </p:spPr>
        <p:txBody>
          <a:bodyPr wrap="square" rtlCol="0" anchor="ctr" anchorCtr="0">
            <a:noAutofit/>
          </a:bodyPr>
          <a:lstStyle/>
          <a:p>
            <a:pPr algn="ctr"/>
            <a:endParaRPr lang="en-US" dirty="0">
              <a:solidFill>
                <a:schemeClr val="bg1">
                  <a:lumMod val="50000"/>
                </a:schemeClr>
              </a:solidFill>
              <a:latin typeface="Corbel" panose="020B0503020204020204" pitchFamily="34" charset="0"/>
              <a:cs typeface="Calibri" panose="020F0502020204030204" pitchFamily="34" charset="0"/>
            </a:endParaRPr>
          </a:p>
        </p:txBody>
      </p:sp>
    </p:spTree>
    <p:extLst>
      <p:ext uri="{BB962C8B-B14F-4D97-AF65-F5344CB8AC3E}">
        <p14:creationId xmlns:p14="http://schemas.microsoft.com/office/powerpoint/2010/main" val="45923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par>
                                <p:cTn id="31" presetID="0" presetClass="path" presetSubtype="0" accel="50000" decel="50000" fill="hold" grpId="1" nodeType="withEffect">
                                  <p:stCondLst>
                                    <p:cond delay="0"/>
                                  </p:stCondLst>
                                  <p:childTnLst>
                                    <p:animMotion origin="layout" path="M 1.38889E-6 -1.85185E-6 L 0.2717 -0.02083 " pathEditMode="relative" rAng="0" ptsTypes="AA">
                                      <p:cBhvr>
                                        <p:cTn id="32" dur="700" fill="hold"/>
                                        <p:tgtEl>
                                          <p:spTgt spid="36"/>
                                        </p:tgtEl>
                                        <p:attrNameLst>
                                          <p:attrName>ppt_x</p:attrName>
                                          <p:attrName>ppt_y</p:attrName>
                                        </p:attrNameLst>
                                      </p:cBhvr>
                                      <p:rCtr x="13576" y="-1042"/>
                                    </p:animMotion>
                                  </p:childTnLst>
                                </p:cTn>
                              </p:par>
                            </p:childTnLst>
                          </p:cTn>
                        </p:par>
                        <p:par>
                          <p:cTn id="33" fill="hold">
                            <p:stCondLst>
                              <p:cond delay="700"/>
                            </p:stCondLst>
                            <p:childTnLst>
                              <p:par>
                                <p:cTn id="34" presetID="0" presetClass="path" presetSubtype="0" accel="50000" decel="50000" fill="hold" grpId="1" nodeType="afterEffect">
                                  <p:stCondLst>
                                    <p:cond delay="0"/>
                                  </p:stCondLst>
                                  <p:childTnLst>
                                    <p:animMotion origin="layout" path="M 8.33333E-7 -2.59259E-6 L 0.23299 0.23125 " pathEditMode="relative" rAng="0" ptsTypes="AA">
                                      <p:cBhvr>
                                        <p:cTn id="35" dur="700" fill="hold"/>
                                        <p:tgtEl>
                                          <p:spTgt spid="37"/>
                                        </p:tgtEl>
                                        <p:attrNameLst>
                                          <p:attrName>ppt_x</p:attrName>
                                          <p:attrName>ppt_y</p:attrName>
                                        </p:attrNameLst>
                                      </p:cBhvr>
                                      <p:rCtr x="11649" y="11551"/>
                                    </p:animMotion>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par>
                          <p:cTn id="38" fill="hold">
                            <p:stCondLst>
                              <p:cond delay="1400"/>
                            </p:stCondLst>
                            <p:childTnLst>
                              <p:par>
                                <p:cTn id="39" presetID="0" presetClass="path" presetSubtype="0" accel="50000" decel="50000" fill="hold" grpId="1" nodeType="afterEffect">
                                  <p:stCondLst>
                                    <p:cond delay="0"/>
                                  </p:stCondLst>
                                  <p:childTnLst>
                                    <p:animMotion origin="layout" path="M 3.33333E-6 4.81481E-6 L 0.21267 0.01134 " pathEditMode="relative" rAng="0" ptsTypes="AA">
                                      <p:cBhvr>
                                        <p:cTn id="40" dur="700" fill="hold"/>
                                        <p:tgtEl>
                                          <p:spTgt spid="38"/>
                                        </p:tgtEl>
                                        <p:attrNameLst>
                                          <p:attrName>ppt_x</p:attrName>
                                          <p:attrName>ppt_y</p:attrName>
                                        </p:attrNameLst>
                                      </p:cBhvr>
                                      <p:rCtr x="10625" y="556"/>
                                    </p:animMotion>
                                  </p:childTnLst>
                                </p:cTn>
                              </p:par>
                            </p:childTnLst>
                          </p:cTn>
                        </p:par>
                        <p:par>
                          <p:cTn id="41" fill="hold">
                            <p:stCondLst>
                              <p:cond delay="2100"/>
                            </p:stCondLst>
                            <p:childTnLst>
                              <p:par>
                                <p:cTn id="42" presetID="0" presetClass="path" presetSubtype="0" accel="50000" decel="50000" fill="hold" grpId="1" nodeType="afterEffect">
                                  <p:stCondLst>
                                    <p:cond delay="0"/>
                                  </p:stCondLst>
                                  <p:childTnLst>
                                    <p:animMotion origin="layout" path="M 1.38889E-6 -2.22222E-6 L 0.25521 -0.06967 " pathEditMode="relative" rAng="0" ptsTypes="AA">
                                      <p:cBhvr>
                                        <p:cTn id="43" dur="700" fill="hold"/>
                                        <p:tgtEl>
                                          <p:spTgt spid="39"/>
                                        </p:tgtEl>
                                        <p:attrNameLst>
                                          <p:attrName>ppt_x</p:attrName>
                                          <p:attrName>ppt_y</p:attrName>
                                        </p:attrNameLst>
                                      </p:cBhvr>
                                      <p:rCtr x="12760" y="-3495"/>
                                    </p:animMotion>
                                  </p:childTnLst>
                                </p:cTn>
                              </p:par>
                            </p:childTnLst>
                          </p:cTn>
                        </p:par>
                        <p:par>
                          <p:cTn id="44" fill="hold">
                            <p:stCondLst>
                              <p:cond delay="2800"/>
                            </p:stCondLst>
                            <p:childTnLst>
                              <p:par>
                                <p:cTn id="45" presetID="0" presetClass="path" presetSubtype="0" accel="50000" decel="50000" fill="hold" grpId="1" nodeType="afterEffect">
                                  <p:stCondLst>
                                    <p:cond delay="0"/>
                                  </p:stCondLst>
                                  <p:childTnLst>
                                    <p:animMotion origin="layout" path="M -3.33333E-6 -3.7037E-6 L 0.13907 -0.07731 " pathEditMode="relative" rAng="0" ptsTypes="AA">
                                      <p:cBhvr>
                                        <p:cTn id="46" dur="700" fill="hold"/>
                                        <p:tgtEl>
                                          <p:spTgt spid="40"/>
                                        </p:tgtEl>
                                        <p:attrNameLst>
                                          <p:attrName>ppt_x</p:attrName>
                                          <p:attrName>ppt_y</p:attrName>
                                        </p:attrNameLst>
                                      </p:cBhvr>
                                      <p:rCtr x="6944" y="-3866"/>
                                    </p:animMotion>
                                  </p:childTnLst>
                                </p:cTn>
                              </p:par>
                            </p:childTnLst>
                          </p:cTn>
                        </p:par>
                        <p:par>
                          <p:cTn id="47" fill="hold">
                            <p:stCondLst>
                              <p:cond delay="3500"/>
                            </p:stCondLst>
                            <p:childTnLst>
                              <p:par>
                                <p:cTn id="48" presetID="0" presetClass="path" presetSubtype="0" accel="50000" decel="50000" fill="hold" grpId="1" nodeType="afterEffect">
                                  <p:stCondLst>
                                    <p:cond delay="0"/>
                                  </p:stCondLst>
                                  <p:childTnLst>
                                    <p:animMotion origin="layout" path="M 8.33333E-7 -4.44444E-6 L 0.18038 0.00695 " pathEditMode="relative" rAng="0" ptsTypes="AA">
                                      <p:cBhvr>
                                        <p:cTn id="49" dur="700" fill="hold"/>
                                        <p:tgtEl>
                                          <p:spTgt spid="41"/>
                                        </p:tgtEl>
                                        <p:attrNameLst>
                                          <p:attrName>ppt_x</p:attrName>
                                          <p:attrName>ppt_y</p:attrName>
                                        </p:attrNameLst>
                                      </p:cBhvr>
                                      <p:rCtr x="9010" y="347"/>
                                    </p:animMotion>
                                  </p:childTnLst>
                                </p:cTn>
                              </p:par>
                            </p:childTnLst>
                          </p:cTn>
                        </p:par>
                        <p:par>
                          <p:cTn id="50" fill="hold">
                            <p:stCondLst>
                              <p:cond delay="4200"/>
                            </p:stCondLst>
                            <p:childTnLst>
                              <p:par>
                                <p:cTn id="51" presetID="0" presetClass="path" presetSubtype="0" accel="50000" decel="50000" fill="hold" grpId="1" nodeType="afterEffect">
                                  <p:stCondLst>
                                    <p:cond delay="0"/>
                                  </p:stCondLst>
                                  <p:childTnLst>
                                    <p:animMotion origin="layout" path="M -3.88889E-6 -3.33333E-6 L 0.25296 -0.11875 " pathEditMode="relative" rAng="0" ptsTypes="AA">
                                      <p:cBhvr>
                                        <p:cTn id="52" dur="700" fill="hold"/>
                                        <p:tgtEl>
                                          <p:spTgt spid="42"/>
                                        </p:tgtEl>
                                        <p:attrNameLst>
                                          <p:attrName>ppt_x</p:attrName>
                                          <p:attrName>ppt_y</p:attrName>
                                        </p:attrNameLst>
                                      </p:cBhvr>
                                      <p:rCtr x="12639" y="-594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0" presetClass="path" presetSubtype="0" accel="50000" decel="50000" fill="hold" grpId="1" nodeType="withEffect">
                                  <p:stCondLst>
                                    <p:cond delay="0"/>
                                  </p:stCondLst>
                                  <p:childTnLst>
                                    <p:animMotion origin="layout" path="M 1.11111E-6 3.7037E-7 L 0.28455 -0.00903 " pathEditMode="relative" rAng="0" ptsTypes="AA">
                                      <p:cBhvr>
                                        <p:cTn id="78" dur="700" fill="hold"/>
                                        <p:tgtEl>
                                          <p:spTgt spid="43"/>
                                        </p:tgtEl>
                                        <p:attrNameLst>
                                          <p:attrName>ppt_x</p:attrName>
                                          <p:attrName>ppt_y</p:attrName>
                                        </p:attrNameLst>
                                      </p:cBhvr>
                                      <p:rCtr x="14219" y="-463"/>
                                    </p:animMotion>
                                  </p:childTnLst>
                                </p:cTn>
                              </p:par>
                            </p:childTnLst>
                          </p:cTn>
                        </p:par>
                        <p:par>
                          <p:cTn id="79" fill="hold">
                            <p:stCondLst>
                              <p:cond delay="700"/>
                            </p:stCondLst>
                            <p:childTnLst>
                              <p:par>
                                <p:cTn id="80" presetID="0" presetClass="path" presetSubtype="0" accel="50000" decel="50000" fill="hold" grpId="1" nodeType="afterEffect">
                                  <p:stCondLst>
                                    <p:cond delay="0"/>
                                  </p:stCondLst>
                                  <p:childTnLst>
                                    <p:animMotion origin="layout" path="M 5.55556E-7 1.11111E-6 L 0.22587 0.03079 " pathEditMode="relative" rAng="0" ptsTypes="AA">
                                      <p:cBhvr>
                                        <p:cTn id="81" dur="700" fill="hold"/>
                                        <p:tgtEl>
                                          <p:spTgt spid="44"/>
                                        </p:tgtEl>
                                        <p:attrNameLst>
                                          <p:attrName>ppt_x</p:attrName>
                                          <p:attrName>ppt_y</p:attrName>
                                        </p:attrNameLst>
                                      </p:cBhvr>
                                      <p:rCtr x="11285" y="1528"/>
                                    </p:animMotion>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par>
                          <p:cTn id="84" fill="hold">
                            <p:stCondLst>
                              <p:cond delay="1400"/>
                            </p:stCondLst>
                            <p:childTnLst>
                              <p:par>
                                <p:cTn id="85" presetID="0" presetClass="path" presetSubtype="0" accel="50000" decel="50000" fill="hold" grpId="1" nodeType="afterEffect">
                                  <p:stCondLst>
                                    <p:cond delay="0"/>
                                  </p:stCondLst>
                                  <p:childTnLst>
                                    <p:animMotion origin="layout" path="M 3.05556E-6 -1.48148E-6 L 0.22239 0.04792 " pathEditMode="relative" rAng="0" ptsTypes="AA">
                                      <p:cBhvr>
                                        <p:cTn id="86" dur="700" fill="hold"/>
                                        <p:tgtEl>
                                          <p:spTgt spid="45"/>
                                        </p:tgtEl>
                                        <p:attrNameLst>
                                          <p:attrName>ppt_x</p:attrName>
                                          <p:attrName>ppt_y</p:attrName>
                                        </p:attrNameLst>
                                      </p:cBhvr>
                                      <p:rCtr x="11111" y="2384"/>
                                    </p:animMotion>
                                  </p:childTnLst>
                                </p:cTn>
                              </p:par>
                            </p:childTnLst>
                          </p:cTn>
                        </p:par>
                        <p:par>
                          <p:cTn id="87" fill="hold">
                            <p:stCondLst>
                              <p:cond delay="2100"/>
                            </p:stCondLst>
                            <p:childTnLst>
                              <p:par>
                                <p:cTn id="88" presetID="0" presetClass="path" presetSubtype="0" accel="50000" decel="50000" fill="hold" grpId="1" nodeType="afterEffect">
                                  <p:stCondLst>
                                    <p:cond delay="0"/>
                                  </p:stCondLst>
                                  <p:childTnLst>
                                    <p:animMotion origin="layout" path="M 1.11111E-6 1.11022E-16 L 0.21788 -0.04977 " pathEditMode="relative" rAng="0" ptsTypes="AA">
                                      <p:cBhvr>
                                        <p:cTn id="89" dur="700" fill="hold"/>
                                        <p:tgtEl>
                                          <p:spTgt spid="46"/>
                                        </p:tgtEl>
                                        <p:attrNameLst>
                                          <p:attrName>ppt_x</p:attrName>
                                          <p:attrName>ppt_y</p:attrName>
                                        </p:attrNameLst>
                                      </p:cBhvr>
                                      <p:rCtr x="10885" y="-2500"/>
                                    </p:animMotion>
                                  </p:childTnLst>
                                </p:cTn>
                              </p:par>
                            </p:childTnLst>
                          </p:cTn>
                        </p:par>
                        <p:par>
                          <p:cTn id="90" fill="hold">
                            <p:stCondLst>
                              <p:cond delay="2800"/>
                            </p:stCondLst>
                            <p:childTnLst>
                              <p:par>
                                <p:cTn id="91" presetID="0" presetClass="path" presetSubtype="0" accel="50000" decel="50000" fill="hold" grpId="1" nodeType="afterEffect">
                                  <p:stCondLst>
                                    <p:cond delay="0"/>
                                  </p:stCondLst>
                                  <p:childTnLst>
                                    <p:animMotion origin="layout" path="M 3.61111E-6 -1.48148E-6 L 0.12899 0.00463 " pathEditMode="relative" rAng="0" ptsTypes="AA">
                                      <p:cBhvr>
                                        <p:cTn id="92" dur="700" fill="hold"/>
                                        <p:tgtEl>
                                          <p:spTgt spid="47"/>
                                        </p:tgtEl>
                                        <p:attrNameLst>
                                          <p:attrName>ppt_x</p:attrName>
                                          <p:attrName>ppt_y</p:attrName>
                                        </p:attrNameLst>
                                      </p:cBhvr>
                                      <p:rCtr x="6441" y="231"/>
                                    </p:animMotion>
                                  </p:childTnLst>
                                </p:cTn>
                              </p:par>
                            </p:childTnLst>
                          </p:cTn>
                        </p:par>
                        <p:par>
                          <p:cTn id="93" fill="hold">
                            <p:stCondLst>
                              <p:cond delay="3500"/>
                            </p:stCondLst>
                            <p:childTnLst>
                              <p:par>
                                <p:cTn id="94" presetID="0" presetClass="path" presetSubtype="0" accel="50000" decel="50000" fill="hold" grpId="1" nodeType="afterEffect">
                                  <p:stCondLst>
                                    <p:cond delay="0"/>
                                  </p:stCondLst>
                                  <p:childTnLst>
                                    <p:animMotion origin="layout" path="M 5.55556E-7 -2.22222E-6 L 0.12431 -0.01389 " pathEditMode="relative" rAng="0" ptsTypes="AA">
                                      <p:cBhvr>
                                        <p:cTn id="95" dur="700" fill="hold"/>
                                        <p:tgtEl>
                                          <p:spTgt spid="48"/>
                                        </p:tgtEl>
                                        <p:attrNameLst>
                                          <p:attrName>ppt_x</p:attrName>
                                          <p:attrName>ppt_y</p:attrName>
                                        </p:attrNameLst>
                                      </p:cBhvr>
                                      <p:rCtr x="6215" y="-694"/>
                                    </p:animMotion>
                                  </p:childTnLst>
                                </p:cTn>
                              </p:par>
                            </p:childTnLst>
                          </p:cTn>
                        </p:par>
                        <p:par>
                          <p:cTn id="96" fill="hold">
                            <p:stCondLst>
                              <p:cond delay="4200"/>
                            </p:stCondLst>
                            <p:childTnLst>
                              <p:par>
                                <p:cTn id="97" presetID="0" presetClass="path" presetSubtype="0" accel="50000" decel="50000" fill="hold" grpId="1" nodeType="afterEffect">
                                  <p:stCondLst>
                                    <p:cond delay="0"/>
                                  </p:stCondLst>
                                  <p:childTnLst>
                                    <p:animMotion origin="layout" path="M -4.16667E-6 -1.11111E-6 L 0.11459 0.00046 " pathEditMode="relative" rAng="0" ptsTypes="AA">
                                      <p:cBhvr>
                                        <p:cTn id="98" dur="700" fill="hold"/>
                                        <p:tgtEl>
                                          <p:spTgt spid="49"/>
                                        </p:tgtEl>
                                        <p:attrNameLst>
                                          <p:attrName>ppt_x</p:attrName>
                                          <p:attrName>ppt_y</p:attrName>
                                        </p:attrNameLst>
                                      </p:cBhvr>
                                      <p:rCtr x="5729" y="23"/>
                                    </p:animMotion>
                                  </p:childTnLst>
                                </p:cTn>
                              </p:par>
                            </p:childTnLst>
                          </p:cTn>
                        </p:par>
                        <p:par>
                          <p:cTn id="99" fill="hold">
                            <p:stCondLst>
                              <p:cond delay="4900"/>
                            </p:stCondLst>
                            <p:childTnLst>
                              <p:par>
                                <p:cTn id="100" presetID="1" presetClass="entr" presetSubtype="0"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childTnLst>
                          </p:cTn>
                        </p:par>
                        <p:par>
                          <p:cTn id="102" fill="hold">
                            <p:stCondLst>
                              <p:cond delay="4900"/>
                            </p:stCondLst>
                            <p:childTnLst>
                              <p:par>
                                <p:cTn id="103" presetID="1" presetClass="entr" presetSubtype="0"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4" grpId="0"/>
      <p:bldP spid="55" grpId="0"/>
      <p:bldP spid="55" grpId="1"/>
      <p:bldP spid="56" grpId="0"/>
      <p:bldP spid="57" grpId="0"/>
      <p:bldP spid="57" grpId="1"/>
      <p:bldP spid="58" grpId="0"/>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7BDCB8DC-C6A0-794D-AF0C-3A80180F398B}"/>
              </a:ext>
            </a:extLst>
          </p:cNvPr>
          <p:cNvSpPr>
            <a:spLocks noGrp="1"/>
          </p:cNvSpPr>
          <p:nvPr>
            <p:ph idx="1"/>
          </p:nvPr>
        </p:nvSpPr>
        <p:spPr>
          <a:xfrm>
            <a:off x="366963" y="1177636"/>
            <a:ext cx="8410073" cy="5126182"/>
          </a:xfrm>
        </p:spPr>
        <p:txBody>
          <a:bodyPr>
            <a:noAutofit/>
          </a:bodyPr>
          <a:lstStyle/>
          <a:p>
            <a:pPr marL="342900" indent="-342900">
              <a:lnSpc>
                <a:spcPct val="120000"/>
              </a:lnSpc>
              <a:spcBef>
                <a:spcPts val="2400"/>
              </a:spcBef>
              <a:spcAft>
                <a:spcPts val="0"/>
              </a:spcAft>
            </a:pPr>
            <a:r>
              <a:rPr lang="en-US" sz="2100" dirty="0">
                <a:solidFill>
                  <a:schemeClr val="tx1"/>
                </a:solidFill>
              </a:rPr>
              <a:t>Sequenced genome </a:t>
            </a:r>
            <a:r>
              <a:rPr lang="en-US" sz="2100" dirty="0">
                <a:solidFill>
                  <a:srgbClr val="C00000"/>
                </a:solidFill>
              </a:rPr>
              <a:t>may not exactly map </a:t>
            </a:r>
            <a:r>
              <a:rPr lang="en-US" sz="2100" dirty="0">
                <a:solidFill>
                  <a:schemeClr val="tx1"/>
                </a:solidFill>
              </a:rPr>
              <a:t>to the reference genome due to </a:t>
            </a:r>
            <a:r>
              <a:rPr lang="en-US" sz="2100" dirty="0">
                <a:solidFill>
                  <a:srgbClr val="0070C0"/>
                </a:solidFill>
                <a:sym typeface="Wingdings" panose="05000000000000000000" pitchFamily="2" charset="2"/>
              </a:rPr>
              <a:t>genetic variations </a:t>
            </a:r>
            <a:r>
              <a:rPr lang="en-US" sz="2100" dirty="0">
                <a:solidFill>
                  <a:schemeClr val="tx1"/>
                </a:solidFill>
                <a:sym typeface="Wingdings" panose="05000000000000000000" pitchFamily="2" charset="2"/>
              </a:rPr>
              <a:t>and </a:t>
            </a:r>
            <a:r>
              <a:rPr lang="en-US" sz="2100" dirty="0">
                <a:solidFill>
                  <a:srgbClr val="0070C0"/>
                </a:solidFill>
                <a:sym typeface="Wingdings" panose="05000000000000000000" pitchFamily="2" charset="2"/>
              </a:rPr>
              <a:t>sequencing errors</a:t>
            </a: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12700" indent="0">
              <a:lnSpc>
                <a:spcPct val="120000"/>
              </a:lnSpc>
              <a:spcBef>
                <a:spcPts val="0"/>
              </a:spcBef>
              <a:spcAft>
                <a:spcPts val="0"/>
              </a:spcAft>
              <a:buNone/>
            </a:pPr>
            <a:endParaRPr lang="en-US" sz="2100" dirty="0">
              <a:solidFill>
                <a:srgbClr val="FE6200"/>
              </a:solidFill>
              <a:sym typeface="Wingdings" panose="05000000000000000000" pitchFamily="2" charset="2"/>
            </a:endParaRPr>
          </a:p>
          <a:p>
            <a:pPr marL="355600" indent="-342900">
              <a:lnSpc>
                <a:spcPct val="120000"/>
              </a:lnSpc>
              <a:spcAft>
                <a:spcPts val="0"/>
              </a:spcAft>
            </a:pPr>
            <a:r>
              <a:rPr lang="en-US" sz="2100" b="1" dirty="0">
                <a:solidFill>
                  <a:schemeClr val="tx1"/>
                </a:solidFill>
                <a:sym typeface="Wingdings" panose="05000000000000000000" pitchFamily="2" charset="2"/>
              </a:rPr>
              <a:t>Approximate string matching (ASM):</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Detect the </a:t>
            </a:r>
            <a:r>
              <a:rPr lang="en-US" sz="2100" dirty="0">
                <a:solidFill>
                  <a:srgbClr val="C00000"/>
                </a:solidFill>
                <a:sym typeface="Wingdings" panose="05000000000000000000" pitchFamily="2" charset="2"/>
              </a:rPr>
              <a:t>differences</a:t>
            </a:r>
            <a:r>
              <a:rPr lang="en-US" sz="2100" dirty="0">
                <a:solidFill>
                  <a:schemeClr val="tx1"/>
                </a:solidFill>
                <a:sym typeface="Wingdings" panose="05000000000000000000" pitchFamily="2" charset="2"/>
              </a:rPr>
              <a:t> and </a:t>
            </a:r>
            <a:r>
              <a:rPr lang="en-US" sz="2100" dirty="0">
                <a:solidFill>
                  <a:srgbClr val="00B050"/>
                </a:solidFill>
                <a:sym typeface="Wingdings" panose="05000000000000000000" pitchFamily="2" charset="2"/>
              </a:rPr>
              <a:t>similarities</a:t>
            </a:r>
            <a:r>
              <a:rPr lang="en-US" sz="2100" dirty="0">
                <a:solidFill>
                  <a:schemeClr val="tx1"/>
                </a:solidFill>
                <a:sym typeface="Wingdings" panose="05000000000000000000" pitchFamily="2" charset="2"/>
              </a:rPr>
              <a:t> between two sequences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In genomics, ASM is required to:</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minimum edit distance</a:t>
            </a:r>
            <a:r>
              <a:rPr lang="en-US" sz="2100" dirty="0">
                <a:solidFill>
                  <a:srgbClr val="0070C0"/>
                </a:solidFill>
                <a:sym typeface="Wingdings" panose="05000000000000000000" pitchFamily="2" charset="2"/>
              </a:rPr>
              <a:t> </a:t>
            </a:r>
            <a:r>
              <a:rPr lang="en-US" sz="2100" dirty="0">
                <a:solidFill>
                  <a:schemeClr val="tx1"/>
                </a:solidFill>
                <a:sym typeface="Wingdings" panose="05000000000000000000" pitchFamily="2" charset="2"/>
              </a:rPr>
              <a:t>(i.e., total number of differences)</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optimal alignment </a:t>
            </a:r>
            <a:r>
              <a:rPr lang="en-US" sz="2100" dirty="0">
                <a:solidFill>
                  <a:schemeClr val="tx1"/>
                </a:solidFill>
                <a:sym typeface="Wingdings" panose="05000000000000000000" pitchFamily="2" charset="2"/>
              </a:rPr>
              <a:t>with a </a:t>
            </a:r>
            <a:r>
              <a:rPr lang="en-US" sz="2100" i="1" dirty="0">
                <a:solidFill>
                  <a:srgbClr val="0070C0"/>
                </a:solidFill>
                <a:sym typeface="Wingdings" panose="05000000000000000000" pitchFamily="2" charset="2"/>
              </a:rPr>
              <a:t>traceback</a:t>
            </a:r>
            <a:r>
              <a:rPr lang="en-US" sz="2100" i="1" dirty="0">
                <a:solidFill>
                  <a:schemeClr val="tx1"/>
                </a:solidFill>
                <a:sym typeface="Wingdings" panose="05000000000000000000" pitchFamily="2" charset="2"/>
              </a:rPr>
              <a:t> </a:t>
            </a:r>
            <a:r>
              <a:rPr lang="en-US" sz="2100" dirty="0">
                <a:solidFill>
                  <a:schemeClr val="tx1"/>
                </a:solidFill>
                <a:sym typeface="Wingdings" panose="05000000000000000000" pitchFamily="2" charset="2"/>
              </a:rPr>
              <a:t>step</a:t>
            </a:r>
          </a:p>
          <a:p>
            <a:pPr marL="1144450" lvl="5" indent="-185738">
              <a:lnSpc>
                <a:spcPct val="120000"/>
              </a:lnSpc>
              <a:spcBef>
                <a:spcPts val="0"/>
              </a:spcBef>
              <a:spcAft>
                <a:spcPts val="0"/>
              </a:spcAft>
            </a:pPr>
            <a:r>
              <a:rPr lang="en-US" sz="2000" dirty="0">
                <a:solidFill>
                  <a:schemeClr val="tx1"/>
                </a:solidFill>
              </a:rPr>
              <a:t>Sequence of matches, substitutions, insertions and deletions,       along with their positions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Usually implemented as a </a:t>
            </a:r>
            <a:r>
              <a:rPr lang="en-US" sz="2100" dirty="0">
                <a:solidFill>
                  <a:srgbClr val="C00000"/>
                </a:solidFill>
                <a:sym typeface="Wingdings" panose="05000000000000000000" pitchFamily="2" charset="2"/>
              </a:rPr>
              <a:t>dynamic programming (DP) based algorithm</a:t>
            </a:r>
          </a:p>
          <a:p>
            <a:pPr marL="660400" indent="-342900">
              <a:lnSpc>
                <a:spcPct val="120000"/>
              </a:lnSpc>
              <a:spcBef>
                <a:spcPts val="0"/>
              </a:spcBef>
              <a:spcAft>
                <a:spcPts val="0"/>
              </a:spcAft>
              <a:buFont typeface="Wingdings" pitchFamily="2" charset="2"/>
              <a:buChar char="à"/>
            </a:pPr>
            <a:endParaRPr lang="en-US" sz="2100" dirty="0">
              <a:solidFill>
                <a:schemeClr val="tx1"/>
              </a:solidFill>
              <a:sym typeface="Wingdings" panose="05000000000000000000" pitchFamily="2" charset="2"/>
            </a:endParaRPr>
          </a:p>
          <a:p>
            <a:pPr marL="317500" indent="0">
              <a:lnSpc>
                <a:spcPct val="120000"/>
              </a:lnSpc>
              <a:spcBef>
                <a:spcPts val="0"/>
              </a:spcBef>
              <a:spcAft>
                <a:spcPts val="0"/>
              </a:spcAft>
              <a:buNone/>
            </a:pPr>
            <a:endParaRPr lang="en-US" sz="2100" dirty="0">
              <a:solidFill>
                <a:schemeClr val="tx1"/>
              </a:solidFill>
              <a:sym typeface="Wingdings" panose="05000000000000000000" pitchFamily="2" charset="2"/>
            </a:endParaRPr>
          </a:p>
          <a:p>
            <a:pPr marL="660400" indent="-342900">
              <a:lnSpc>
                <a:spcPct val="120000"/>
              </a:lnSpc>
              <a:spcBef>
                <a:spcPts val="0"/>
              </a:spcBef>
              <a:spcAft>
                <a:spcPts val="0"/>
              </a:spcAft>
              <a:buFont typeface="Wingdings" pitchFamily="2" charset="2"/>
              <a:buChar char="à"/>
            </a:pPr>
            <a:endParaRPr lang="en-US" sz="2100" dirty="0">
              <a:solidFill>
                <a:schemeClr val="tx1"/>
              </a:solidFill>
            </a:endParaRPr>
          </a:p>
          <a:p>
            <a:pPr marL="342900" indent="-342900">
              <a:lnSpc>
                <a:spcPct val="120000"/>
              </a:lnSpc>
              <a:spcBef>
                <a:spcPts val="0"/>
              </a:spcBef>
              <a:spcAft>
                <a:spcPts val="0"/>
              </a:spcAft>
              <a:buFont typeface="Wingdings" panose="05000000000000000000" pitchFamily="2" charset="2"/>
              <a:buChar char="Ø"/>
            </a:pPr>
            <a:endParaRPr lang="en-US" sz="2100" dirty="0">
              <a:solidFill>
                <a:schemeClr val="tx1"/>
              </a:solidFill>
            </a:endParaRPr>
          </a:p>
        </p:txBody>
      </p:sp>
      <p:sp>
        <p:nvSpPr>
          <p:cNvPr id="2" name="Title 1"/>
          <p:cNvSpPr>
            <a:spLocks noGrp="1"/>
          </p:cNvSpPr>
          <p:nvPr>
            <p:ph type="title"/>
          </p:nvPr>
        </p:nvSpPr>
        <p:spPr>
          <a:xfrm>
            <a:off x="366963" y="257434"/>
            <a:ext cx="8410073" cy="753467"/>
          </a:xfrm>
        </p:spPr>
        <p:txBody>
          <a:bodyPr>
            <a:normAutofit fontScale="90000"/>
          </a:bodyPr>
          <a:lstStyle/>
          <a:p>
            <a:r>
              <a:rPr lang="en-US" dirty="0"/>
              <a:t>Approximate String Matching</a:t>
            </a:r>
          </a:p>
        </p:txBody>
      </p:sp>
      <p:sp>
        <p:nvSpPr>
          <p:cNvPr id="24" name="Slide Number Placeholder 23">
            <a:extLst>
              <a:ext uri="{FF2B5EF4-FFF2-40B4-BE49-F238E27FC236}">
                <a16:creationId xmlns:a16="http://schemas.microsoft.com/office/drawing/2014/main" id="{E67EDDFB-5ABC-144D-BB9B-153CA3C1C051}"/>
              </a:ext>
            </a:extLst>
          </p:cNvPr>
          <p:cNvSpPr>
            <a:spLocks noGrp="1"/>
          </p:cNvSpPr>
          <p:nvPr>
            <p:ph type="sldNum" sz="quarter" idx="10"/>
          </p:nvPr>
        </p:nvSpPr>
        <p:spPr/>
        <p:txBody>
          <a:bodyPr/>
          <a:lstStyle/>
          <a:p>
            <a:fld id="{BE67019E-6B59-9444-A8F8-0CFAB6B6981D}" type="slidenum">
              <a:rPr lang="en-US" smtClean="0"/>
              <a:pPr/>
              <a:t>50</a:t>
            </a:fld>
            <a:endParaRPr lang="en-US" dirty="0"/>
          </a:p>
        </p:txBody>
      </p:sp>
      <p:sp>
        <p:nvSpPr>
          <p:cNvPr id="19" name="Text Box 46">
            <a:extLst>
              <a:ext uri="{FF2B5EF4-FFF2-40B4-BE49-F238E27FC236}">
                <a16:creationId xmlns:a16="http://schemas.microsoft.com/office/drawing/2014/main" id="{6218969F-07B4-A649-9D44-09667E6B04E6}"/>
              </a:ext>
            </a:extLst>
          </p:cNvPr>
          <p:cNvSpPr txBox="1"/>
          <p:nvPr/>
        </p:nvSpPr>
        <p:spPr>
          <a:xfrm>
            <a:off x="1467218" y="2048842"/>
            <a:ext cx="1427566"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r" defTabSz="165918"/>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Reference:</a:t>
            </a:r>
          </a:p>
          <a:p>
            <a:pPr algn="r" defTabSz="165918">
              <a:spcBef>
                <a:spcPts val="435"/>
              </a:spcBef>
            </a:pPr>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Read:</a:t>
            </a:r>
          </a:p>
        </p:txBody>
      </p:sp>
      <p:sp>
        <p:nvSpPr>
          <p:cNvPr id="20" name="Text Box 46">
            <a:extLst>
              <a:ext uri="{FF2B5EF4-FFF2-40B4-BE49-F238E27FC236}">
                <a16:creationId xmlns:a16="http://schemas.microsoft.com/office/drawing/2014/main" id="{F3BFAF3E-CB49-924A-B1D2-E22CFE4B8E54}"/>
              </a:ext>
            </a:extLst>
          </p:cNvPr>
          <p:cNvSpPr txBox="1"/>
          <p:nvPr/>
        </p:nvSpPr>
        <p:spPr>
          <a:xfrm>
            <a:off x="5714693" y="2790846"/>
            <a:ext cx="1240166" cy="354191"/>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insertion</a:t>
            </a:r>
          </a:p>
        </p:txBody>
      </p:sp>
      <p:sp>
        <p:nvSpPr>
          <p:cNvPr id="21" name="Text Box 46">
            <a:extLst>
              <a:ext uri="{FF2B5EF4-FFF2-40B4-BE49-F238E27FC236}">
                <a16:creationId xmlns:a16="http://schemas.microsoft.com/office/drawing/2014/main" id="{EE5C9E14-0FFA-F74F-9CC0-A9FA7943FDC0}"/>
              </a:ext>
            </a:extLst>
          </p:cNvPr>
          <p:cNvSpPr txBox="1"/>
          <p:nvPr/>
        </p:nvSpPr>
        <p:spPr>
          <a:xfrm>
            <a:off x="4155009" y="2790846"/>
            <a:ext cx="1633722"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C00000"/>
                </a:solidFill>
                <a:latin typeface="Corbel" panose="020B0503020204020204" pitchFamily="34" charset="0"/>
                <a:ea typeface="Calibri" panose="020F0502020204030204" pitchFamily="34" charset="0"/>
                <a:cs typeface="Times New Roman" panose="02020603050405020304" pitchFamily="18" charset="0"/>
              </a:rPr>
              <a:t>substitution</a:t>
            </a:r>
          </a:p>
        </p:txBody>
      </p:sp>
      <p:sp>
        <p:nvSpPr>
          <p:cNvPr id="22" name="Text Box 46">
            <a:extLst>
              <a:ext uri="{FF2B5EF4-FFF2-40B4-BE49-F238E27FC236}">
                <a16:creationId xmlns:a16="http://schemas.microsoft.com/office/drawing/2014/main" id="{2ECC9885-8D88-2B4D-9CB1-C90F7B1701ED}"/>
              </a:ext>
            </a:extLst>
          </p:cNvPr>
          <p:cNvSpPr txBox="1"/>
          <p:nvPr/>
        </p:nvSpPr>
        <p:spPr>
          <a:xfrm>
            <a:off x="3050018" y="2790846"/>
            <a:ext cx="1142243"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deletion</a:t>
            </a:r>
          </a:p>
        </p:txBody>
      </p:sp>
      <p:sp>
        <p:nvSpPr>
          <p:cNvPr id="44" name="Text Box 45">
            <a:extLst>
              <a:ext uri="{FF2B5EF4-FFF2-40B4-BE49-F238E27FC236}">
                <a16:creationId xmlns:a16="http://schemas.microsoft.com/office/drawing/2014/main" id="{ECC11917-BA8A-1B48-988E-B7523AD934CA}"/>
              </a:ext>
            </a:extLst>
          </p:cNvPr>
          <p:cNvSpPr txBox="1"/>
          <p:nvPr/>
        </p:nvSpPr>
        <p:spPr>
          <a:xfrm>
            <a:off x="2882795" y="2063640"/>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latin typeface="Corbel" panose="020B0503020204020204" pitchFamily="34" charset="0"/>
                <a:ea typeface="Calibri" panose="020F0502020204030204" pitchFamily="34" charset="0"/>
                <a:cs typeface="Times New Roman" panose="02020603050405020304" pitchFamily="18" charset="0"/>
              </a:rPr>
              <a:t>AAAATGTTTAGT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CTACTG</a:t>
            </a:r>
          </a:p>
          <a:p>
            <a:pPr defTabSz="165918">
              <a:spcBef>
                <a:spcPts val="435"/>
              </a:spcBef>
            </a:pPr>
            <a:r>
              <a:rPr lang="en-US" sz="2100" spc="300" dirty="0">
                <a:latin typeface="Corbel" panose="020B0503020204020204" pitchFamily="34" charset="0"/>
                <a:ea typeface="Calibri" panose="020F0502020204030204" pitchFamily="34" charset="0"/>
                <a:cs typeface="Times New Roman" panose="02020603050405020304" pitchFamily="18" charset="0"/>
              </a:rPr>
              <a:t>AAATGT</a:t>
            </a:r>
            <a:r>
              <a:rPr lang="en-US" sz="2100" spc="300" dirty="0">
                <a:latin typeface="Corbel" panose="020B0503020204020204" pitchFamily="34" charset="0"/>
                <a:cs typeface="Times New Roman" panose="02020603050405020304" pitchFamily="18" charset="0"/>
              </a:rPr>
              <a:t>T</a:t>
            </a:r>
            <a:r>
              <a:rPr lang="en-US" sz="2100" spc="300" dirty="0">
                <a:latin typeface="Corbel" panose="020B0503020204020204" pitchFamily="34" charset="0"/>
                <a:ea typeface="Calibri" panose="020F0502020204030204" pitchFamily="34" charset="0"/>
                <a:cs typeface="Times New Roman" panose="02020603050405020304" pitchFamily="18" charset="0"/>
              </a:rPr>
              <a:t>TACT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CTACTTG</a:t>
            </a:r>
          </a:p>
        </p:txBody>
      </p:sp>
      <p:sp>
        <p:nvSpPr>
          <p:cNvPr id="46" name="Text Box 45">
            <a:extLst>
              <a:ext uri="{FF2B5EF4-FFF2-40B4-BE49-F238E27FC236}">
                <a16:creationId xmlns:a16="http://schemas.microsoft.com/office/drawing/2014/main" id="{E984FF85-4FF0-5A44-A5E2-64A277DBF7AF}"/>
              </a:ext>
            </a:extLst>
          </p:cNvPr>
          <p:cNvSpPr txBox="1"/>
          <p:nvPr/>
        </p:nvSpPr>
        <p:spPr>
          <a:xfrm>
            <a:off x="2885146" y="2058722"/>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latin typeface="Corbel" panose="020B0503020204020204" pitchFamily="34" charset="0"/>
                <a:ea typeface="Calibri" panose="020F0502020204030204" pitchFamily="34" charset="0"/>
                <a:cs typeface="Times New Roman" panose="02020603050405020304" pitchFamily="18" charset="0"/>
              </a:rPr>
              <a:t>C</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45" name="Text Box 45">
            <a:extLst>
              <a:ext uri="{FF2B5EF4-FFF2-40B4-BE49-F238E27FC236}">
                <a16:creationId xmlns:a16="http://schemas.microsoft.com/office/drawing/2014/main" id="{E17892FD-8656-E14B-978B-F63FE6D0DC17}"/>
              </a:ext>
            </a:extLst>
          </p:cNvPr>
          <p:cNvSpPr txBox="1"/>
          <p:nvPr/>
        </p:nvSpPr>
        <p:spPr>
          <a:xfrm>
            <a:off x="2882794" y="2068558"/>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8" name="Text Box 45">
            <a:extLst>
              <a:ext uri="{FF2B5EF4-FFF2-40B4-BE49-F238E27FC236}">
                <a16:creationId xmlns:a16="http://schemas.microsoft.com/office/drawing/2014/main" id="{6F2F2607-3A6F-1844-966C-91BEEE23D2BC}"/>
              </a:ext>
            </a:extLst>
          </p:cNvPr>
          <p:cNvSpPr txBox="1"/>
          <p:nvPr/>
        </p:nvSpPr>
        <p:spPr>
          <a:xfrm>
            <a:off x="2882793" y="2064814"/>
            <a:ext cx="4797387" cy="770564"/>
          </a:xfrm>
          <a:prstGeom prst="rect">
            <a:avLst/>
          </a:prstGeom>
          <a:solidFill>
            <a:schemeClr val="bg1"/>
          </a:solid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7" name="Rounded Rectangle 16">
            <a:extLst>
              <a:ext uri="{FF2B5EF4-FFF2-40B4-BE49-F238E27FC236}">
                <a16:creationId xmlns:a16="http://schemas.microsoft.com/office/drawing/2014/main" id="{6DDE204B-8D53-AF4C-92F1-359A5FF60A6A}"/>
              </a:ext>
            </a:extLst>
          </p:cNvPr>
          <p:cNvSpPr/>
          <p:nvPr/>
        </p:nvSpPr>
        <p:spPr>
          <a:xfrm>
            <a:off x="6221584" y="2103246"/>
            <a:ext cx="208800" cy="687600"/>
          </a:xfrm>
          <a:prstGeom prst="roundRect">
            <a:avLst/>
          </a:prstGeom>
          <a:solidFill>
            <a:schemeClr val="accent5">
              <a:lumMod val="20000"/>
              <a:lumOff val="8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6" name="Rounded Rectangle 25">
            <a:extLst>
              <a:ext uri="{FF2B5EF4-FFF2-40B4-BE49-F238E27FC236}">
                <a16:creationId xmlns:a16="http://schemas.microsoft.com/office/drawing/2014/main" id="{051F5BA0-2F6B-D54B-8074-57A53FC30BBD}"/>
              </a:ext>
            </a:extLst>
          </p:cNvPr>
          <p:cNvSpPr/>
          <p:nvPr/>
        </p:nvSpPr>
        <p:spPr>
          <a:xfrm>
            <a:off x="3505367" y="2106966"/>
            <a:ext cx="213963" cy="683911"/>
          </a:xfrm>
          <a:prstGeom prst="roundRect">
            <a:avLst/>
          </a:prstGeom>
          <a:solidFill>
            <a:srgbClr val="70AD47">
              <a:lumMod val="20000"/>
              <a:lumOff val="80000"/>
            </a:srgbClr>
          </a:solidFill>
          <a:ln w="1270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17AFE69-7E13-9743-B09C-9A4155EC3D0B}"/>
              </a:ext>
            </a:extLst>
          </p:cNvPr>
          <p:cNvSpPr/>
          <p:nvPr/>
        </p:nvSpPr>
        <p:spPr>
          <a:xfrm>
            <a:off x="4867470" y="2109286"/>
            <a:ext cx="208800" cy="687600"/>
          </a:xfrm>
          <a:prstGeom prst="roundRect">
            <a:avLst/>
          </a:prstGeom>
          <a:solidFill>
            <a:srgbClr val="FFD3D7"/>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3" name="Text Box 45">
            <a:extLst>
              <a:ext uri="{FF2B5EF4-FFF2-40B4-BE49-F238E27FC236}">
                <a16:creationId xmlns:a16="http://schemas.microsoft.com/office/drawing/2014/main" id="{B19ED59A-CE46-2A45-A7BF-07A9DE896B6E}"/>
              </a:ext>
            </a:extLst>
          </p:cNvPr>
          <p:cNvSpPr txBox="1"/>
          <p:nvPr/>
        </p:nvSpPr>
        <p:spPr>
          <a:xfrm>
            <a:off x="4862671" y="2488325"/>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solidFill>
                  <a:srgbClr val="C00000"/>
                </a:solidFill>
                <a:latin typeface="Corbel" panose="020B0503020204020204" pitchFamily="34" charset="0"/>
                <a:ea typeface="Calibri" panose="020F0502020204030204" pitchFamily="34" charset="0"/>
                <a:cs typeface="Times New Roman" panose="02020603050405020304" pitchFamily="18" charset="0"/>
              </a:rPr>
              <a:t>C</a:t>
            </a:r>
          </a:p>
        </p:txBody>
      </p:sp>
      <p:sp>
        <p:nvSpPr>
          <p:cNvPr id="47" name="Text Box 45">
            <a:extLst>
              <a:ext uri="{FF2B5EF4-FFF2-40B4-BE49-F238E27FC236}">
                <a16:creationId xmlns:a16="http://schemas.microsoft.com/office/drawing/2014/main" id="{41FDB233-FD46-4148-8799-9E88D07C8C96}"/>
              </a:ext>
            </a:extLst>
          </p:cNvPr>
          <p:cNvSpPr txBox="1"/>
          <p:nvPr/>
        </p:nvSpPr>
        <p:spPr>
          <a:xfrm>
            <a:off x="3526191" y="2115393"/>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p>
        </p:txBody>
      </p:sp>
      <p:sp>
        <p:nvSpPr>
          <p:cNvPr id="48" name="Text Box 45">
            <a:extLst>
              <a:ext uri="{FF2B5EF4-FFF2-40B4-BE49-F238E27FC236}">
                <a16:creationId xmlns:a16="http://schemas.microsoft.com/office/drawing/2014/main" id="{BBB2B594-C703-DE45-9406-08FF5FA49001}"/>
              </a:ext>
            </a:extLst>
          </p:cNvPr>
          <p:cNvSpPr txBox="1"/>
          <p:nvPr/>
        </p:nvSpPr>
        <p:spPr>
          <a:xfrm>
            <a:off x="6232244" y="2496432"/>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p>
        </p:txBody>
      </p:sp>
      <p:sp>
        <p:nvSpPr>
          <p:cNvPr id="49" name="Text Box 45">
            <a:extLst>
              <a:ext uri="{FF2B5EF4-FFF2-40B4-BE49-F238E27FC236}">
                <a16:creationId xmlns:a16="http://schemas.microsoft.com/office/drawing/2014/main" id="{FA793241-6159-A241-8198-8540050EA991}"/>
              </a:ext>
            </a:extLst>
          </p:cNvPr>
          <p:cNvSpPr txBox="1"/>
          <p:nvPr/>
        </p:nvSpPr>
        <p:spPr>
          <a:xfrm>
            <a:off x="4862671" y="2121819"/>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latin typeface="Corbel" panose="020B0503020204020204" pitchFamily="34" charset="0"/>
                <a:ea typeface="Calibri" panose="020F0502020204030204" pitchFamily="34" charset="0"/>
                <a:cs typeface="Times New Roman" panose="02020603050405020304" pitchFamily="18" charset="0"/>
              </a:rPr>
              <a:t>G</a:t>
            </a:r>
          </a:p>
        </p:txBody>
      </p:sp>
    </p:spTree>
    <p:custDataLst>
      <p:tags r:id="rId1"/>
    </p:custDataLst>
    <p:extLst>
      <p:ext uri="{BB962C8B-B14F-4D97-AF65-F5344CB8AC3E}">
        <p14:creationId xmlns:p14="http://schemas.microsoft.com/office/powerpoint/2010/main" val="27783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44" grpId="0"/>
      <p:bldP spid="44" grpId="1"/>
      <p:bldP spid="46" grpId="0"/>
      <p:bldP spid="46" grpId="1"/>
      <p:bldP spid="45" grpId="0"/>
      <p:bldP spid="45" grpId="1"/>
      <p:bldP spid="18" grpId="0" animBg="1"/>
      <p:bldP spid="17" grpId="0" animBg="1"/>
      <p:bldP spid="26" grpId="0" animBg="1"/>
      <p:bldP spid="15" grpId="0" animBg="1"/>
      <p:bldP spid="23" grpId="0"/>
      <p:bldP spid="47" grpId="0"/>
      <p:bldP spid="48" grpId="0"/>
      <p:bldP spid="4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4F0F-AE41-4A42-8D76-2518F310E58B}"/>
              </a:ext>
            </a:extLst>
          </p:cNvPr>
          <p:cNvSpPr>
            <a:spLocks noGrp="1"/>
          </p:cNvSpPr>
          <p:nvPr>
            <p:ph type="title"/>
          </p:nvPr>
        </p:nvSpPr>
        <p:spPr>
          <a:xfrm>
            <a:off x="366963" y="257434"/>
            <a:ext cx="8410073" cy="753467"/>
          </a:xfrm>
        </p:spPr>
        <p:txBody>
          <a:bodyPr anchor="ctr">
            <a:normAutofit/>
          </a:bodyPr>
          <a:lstStyle/>
          <a:p>
            <a:pPr>
              <a:lnSpc>
                <a:spcPct val="90000"/>
              </a:lnSpc>
            </a:pPr>
            <a:r>
              <a:rPr lang="en-US" dirty="0"/>
              <a:t>DP-based ASM</a:t>
            </a:r>
            <a:endParaRPr lang="en-US"/>
          </a:p>
        </p:txBody>
      </p:sp>
      <p:sp>
        <p:nvSpPr>
          <p:cNvPr id="4" name="Slide Number Placeholder 3">
            <a:extLst>
              <a:ext uri="{FF2B5EF4-FFF2-40B4-BE49-F238E27FC236}">
                <a16:creationId xmlns:a16="http://schemas.microsoft.com/office/drawing/2014/main" id="{C6669BFF-10B5-894B-9728-969FA99B378A}"/>
              </a:ext>
            </a:extLst>
          </p:cNvPr>
          <p:cNvSpPr>
            <a:spLocks noGrp="1"/>
          </p:cNvSpPr>
          <p:nvPr>
            <p:ph type="sldNum" sz="quarter" idx="10"/>
          </p:nvPr>
        </p:nvSpPr>
        <p:spPr>
          <a:xfrm>
            <a:off x="7516375" y="6571538"/>
            <a:ext cx="1260661" cy="270767"/>
          </a:xfrm>
        </p:spPr>
        <p:txBody>
          <a:bodyPr anchor="ctr">
            <a:normAutofit/>
          </a:bodyPr>
          <a:lstStyle/>
          <a:p>
            <a:pPr>
              <a:lnSpc>
                <a:spcPct val="90000"/>
              </a:lnSpc>
              <a:spcAft>
                <a:spcPts val="600"/>
              </a:spcAft>
            </a:pPr>
            <a:fld id="{BE67019E-6B59-9444-A8F8-0CFAB6B6981D}" type="slidenum">
              <a:rPr lang="en-US" sz="1200" smtClean="0"/>
              <a:pPr>
                <a:lnSpc>
                  <a:spcPct val="90000"/>
                </a:lnSpc>
                <a:spcAft>
                  <a:spcPts val="600"/>
                </a:spcAft>
              </a:pPr>
              <a:t>51</a:t>
            </a:fld>
            <a:endParaRPr lang="en-US" sz="1200"/>
          </a:p>
        </p:txBody>
      </p:sp>
      <p:grpSp>
        <p:nvGrpSpPr>
          <p:cNvPr id="7" name="Group 6">
            <a:extLst>
              <a:ext uri="{FF2B5EF4-FFF2-40B4-BE49-F238E27FC236}">
                <a16:creationId xmlns:a16="http://schemas.microsoft.com/office/drawing/2014/main" id="{D4F2994B-2208-4C4C-82BF-1A686177928D}"/>
              </a:ext>
            </a:extLst>
          </p:cNvPr>
          <p:cNvGrpSpPr>
            <a:grpSpLocks noChangeAspect="1"/>
          </p:cNvGrpSpPr>
          <p:nvPr/>
        </p:nvGrpSpPr>
        <p:grpSpPr>
          <a:xfrm>
            <a:off x="366963" y="1568782"/>
            <a:ext cx="7149412" cy="4289612"/>
            <a:chOff x="366963" y="1268242"/>
            <a:chExt cx="6020585" cy="3612321"/>
          </a:xfrm>
        </p:grpSpPr>
        <p:pic>
          <p:nvPicPr>
            <p:cNvPr id="5" name="Picture 2" descr="https://lh4.googleusercontent.com/ABZMEuuHlpv75IVI6Z3E8jjlJhNZlt9WCiHrYyCMaBRr12X6qRoL-FN431tp-w77t3R4U-G2yIlG5JbkO_uAc8hQgNSNB1vYabG30E2etsGjCCLKIBANY279nOAYdhfcoZZ-sdFn">
              <a:extLst>
                <a:ext uri="{FF2B5EF4-FFF2-40B4-BE49-F238E27FC236}">
                  <a16:creationId xmlns:a16="http://schemas.microsoft.com/office/drawing/2014/main" id="{A008E1A6-1C6D-814C-BE7B-3828F1E4C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71" t="72738"/>
            <a:stretch/>
          </p:blipFill>
          <p:spPr bwMode="auto">
            <a:xfrm>
              <a:off x="366963" y="1268242"/>
              <a:ext cx="6020585" cy="3612321"/>
            </a:xfrm>
            <a:prstGeom prst="rect">
              <a:avLst/>
            </a:prstGeom>
            <a:solidFill>
              <a:srgbClr val="FFFFFF"/>
            </a:solidFill>
          </p:spPr>
        </p:pic>
        <p:sp>
          <p:nvSpPr>
            <p:cNvPr id="6" name="Rectangle 5">
              <a:extLst>
                <a:ext uri="{FF2B5EF4-FFF2-40B4-BE49-F238E27FC236}">
                  <a16:creationId xmlns:a16="http://schemas.microsoft.com/office/drawing/2014/main" id="{2074A7BC-CE3D-9044-92C1-46EE11A443F5}"/>
                </a:ext>
              </a:extLst>
            </p:cNvPr>
            <p:cNvSpPr/>
            <p:nvPr/>
          </p:nvSpPr>
          <p:spPr>
            <a:xfrm>
              <a:off x="3854370" y="1770927"/>
              <a:ext cx="2533178" cy="274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4008927-796E-5D48-A530-586B9E92B896}"/>
              </a:ext>
            </a:extLst>
          </p:cNvPr>
          <p:cNvSpPr/>
          <p:nvPr/>
        </p:nvSpPr>
        <p:spPr>
          <a:xfrm>
            <a:off x="5038530" y="1722815"/>
            <a:ext cx="3738506" cy="4209935"/>
          </a:xfrm>
          <a:prstGeom prst="rect">
            <a:avLst/>
          </a:prstGeom>
        </p:spPr>
        <p:txBody>
          <a:bodyPr wrap="square">
            <a:spAutoFit/>
          </a:bodyPr>
          <a:lstStyle/>
          <a:p>
            <a:pPr marL="17463" lvl="1" algn="ctr">
              <a:lnSpc>
                <a:spcPct val="110000"/>
              </a:lnSpc>
              <a:spcBef>
                <a:spcPts val="0"/>
              </a:spcBef>
              <a:spcAft>
                <a:spcPts val="0"/>
              </a:spcAft>
            </a:pPr>
            <a:r>
              <a:rPr lang="en-US" sz="3500" dirty="0">
                <a:solidFill>
                  <a:srgbClr val="00B050"/>
                </a:solidFill>
              </a:rPr>
              <a:t>Commonly-used algorithm for ASM in genomics…</a:t>
            </a:r>
          </a:p>
          <a:p>
            <a:pPr marL="17463" lvl="1" algn="ctr">
              <a:lnSpc>
                <a:spcPct val="110000"/>
              </a:lnSpc>
              <a:spcBef>
                <a:spcPts val="0"/>
              </a:spcBef>
              <a:spcAft>
                <a:spcPts val="0"/>
              </a:spcAft>
            </a:pPr>
            <a:endParaRPr lang="en-US" sz="3500" dirty="0">
              <a:solidFill>
                <a:prstClr val="black"/>
              </a:solidFill>
            </a:endParaRPr>
          </a:p>
          <a:p>
            <a:pPr marL="17463" lvl="1" algn="ctr">
              <a:lnSpc>
                <a:spcPct val="110000"/>
              </a:lnSpc>
              <a:spcBef>
                <a:spcPts val="0"/>
              </a:spcBef>
              <a:spcAft>
                <a:spcPts val="0"/>
              </a:spcAft>
            </a:pPr>
            <a:r>
              <a:rPr lang="en-US" sz="3500" dirty="0">
                <a:solidFill>
                  <a:srgbClr val="C00000"/>
                </a:solidFill>
              </a:rPr>
              <a:t>...with quadratic time and space complexity</a:t>
            </a:r>
            <a:endParaRPr lang="en-US" sz="3500" dirty="0">
              <a:solidFill>
                <a:prstClr val="black"/>
              </a:solidFill>
            </a:endParaRPr>
          </a:p>
        </p:txBody>
      </p:sp>
    </p:spTree>
    <p:extLst>
      <p:ext uri="{BB962C8B-B14F-4D97-AF65-F5344CB8AC3E}">
        <p14:creationId xmlns:p14="http://schemas.microsoft.com/office/powerpoint/2010/main" val="28289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Bitap Algorithm</a:t>
            </a:r>
          </a:p>
        </p:txBody>
      </p:sp>
      <p:sp>
        <p:nvSpPr>
          <p:cNvPr id="3" name="Content Placeholder 2"/>
          <p:cNvSpPr>
            <a:spLocks noGrp="1"/>
          </p:cNvSpPr>
          <p:nvPr>
            <p:ph idx="1"/>
          </p:nvPr>
        </p:nvSpPr>
        <p:spPr>
          <a:xfrm>
            <a:off x="366963" y="1153551"/>
            <a:ext cx="8410073" cy="4848004"/>
          </a:xfrm>
        </p:spPr>
        <p:txBody>
          <a:bodyPr>
            <a:noAutofit/>
          </a:bodyPr>
          <a:lstStyle/>
          <a:p>
            <a:pPr marL="342900" indent="-342900">
              <a:lnSpc>
                <a:spcPct val="110000"/>
              </a:lnSpc>
              <a:spcBef>
                <a:spcPts val="0"/>
              </a:spcBef>
              <a:spcAft>
                <a:spcPts val="0"/>
              </a:spcAft>
            </a:pPr>
            <a:r>
              <a:rPr lang="en-US" sz="2100" dirty="0">
                <a:solidFill>
                  <a:srgbClr val="1F8DD3"/>
                </a:solidFill>
              </a:rPr>
              <a:t>Bitap</a:t>
            </a:r>
            <a:r>
              <a:rPr lang="en-US" sz="2100" baseline="30000" dirty="0"/>
              <a:t>1,2 </a:t>
            </a:r>
            <a:r>
              <a:rPr lang="en-US" sz="2100" dirty="0">
                <a:solidFill>
                  <a:schemeClr val="tx1"/>
                </a:solidFill>
              </a:rPr>
              <a:t>performs ASM with </a:t>
            </a:r>
            <a:r>
              <a:rPr lang="en-US" sz="2100" dirty="0">
                <a:solidFill>
                  <a:srgbClr val="1F8DD3"/>
                </a:solidFill>
              </a:rPr>
              <a:t>fast and simple bitwise operations</a:t>
            </a:r>
            <a:endParaRPr lang="en-US" sz="2100" dirty="0">
              <a:solidFill>
                <a:schemeClr val="tx1"/>
              </a:solidFill>
            </a:endParaRPr>
          </a:p>
          <a:p>
            <a:pPr marL="606425" lvl="1" indent="-241300">
              <a:lnSpc>
                <a:spcPct val="110000"/>
              </a:lnSpc>
              <a:spcBef>
                <a:spcPts val="0"/>
              </a:spcBef>
              <a:spcAft>
                <a:spcPts val="0"/>
              </a:spcAft>
            </a:pPr>
            <a:r>
              <a:rPr lang="en-US" sz="2100" dirty="0">
                <a:solidFill>
                  <a:schemeClr val="tx1"/>
                </a:solidFill>
              </a:rPr>
              <a:t>Amenable to efficient hardware acceleration</a:t>
            </a:r>
          </a:p>
          <a:p>
            <a:pPr marL="606425" lvl="1" indent="-241300">
              <a:lnSpc>
                <a:spcPct val="110000"/>
              </a:lnSpc>
              <a:spcBef>
                <a:spcPts val="0"/>
              </a:spcBef>
              <a:spcAft>
                <a:spcPts val="0"/>
              </a:spcAft>
            </a:pPr>
            <a:r>
              <a:rPr lang="en-US" sz="2100" dirty="0">
                <a:solidFill>
                  <a:schemeClr val="tx1"/>
                </a:solidFill>
              </a:rPr>
              <a:t>Computes the </a:t>
            </a:r>
            <a:r>
              <a:rPr lang="en-US" sz="2100" b="1" dirty="0">
                <a:solidFill>
                  <a:schemeClr val="tx1"/>
                </a:solidFill>
              </a:rPr>
              <a:t>minimum edit distance </a:t>
            </a:r>
            <a:r>
              <a:rPr lang="en-US" sz="2100" dirty="0">
                <a:solidFill>
                  <a:schemeClr val="tx1"/>
                </a:solidFill>
              </a:rPr>
              <a:t>between a </a:t>
            </a:r>
            <a:r>
              <a:rPr lang="en-US" sz="2100" b="1" dirty="0">
                <a:solidFill>
                  <a:schemeClr val="tx1"/>
                </a:solidFill>
              </a:rPr>
              <a:t>text</a:t>
            </a:r>
            <a:r>
              <a:rPr lang="en-US" sz="2100" dirty="0">
                <a:solidFill>
                  <a:schemeClr val="tx1"/>
                </a:solidFill>
              </a:rPr>
              <a:t> (e.g., reference genome) and a </a:t>
            </a:r>
            <a:r>
              <a:rPr lang="en-US" sz="2100" b="1" dirty="0">
                <a:solidFill>
                  <a:schemeClr val="tx1"/>
                </a:solidFill>
              </a:rPr>
              <a:t>pattern</a:t>
            </a:r>
            <a:r>
              <a:rPr lang="en-US" sz="2100" dirty="0">
                <a:solidFill>
                  <a:schemeClr val="tx1"/>
                </a:solidFill>
              </a:rPr>
              <a:t> (e.g., read) with a maximum of </a:t>
            </a:r>
            <a:r>
              <a:rPr lang="en-US" sz="2100" b="1" i="1" dirty="0">
                <a:solidFill>
                  <a:schemeClr val="tx1"/>
                </a:solidFill>
              </a:rPr>
              <a:t>k</a:t>
            </a:r>
            <a:r>
              <a:rPr lang="en-US" sz="2100" dirty="0">
                <a:solidFill>
                  <a:schemeClr val="tx1"/>
                </a:solidFill>
              </a:rPr>
              <a:t> errors </a:t>
            </a:r>
          </a:p>
          <a:p>
            <a:pPr marL="365125" indent="-352425">
              <a:lnSpc>
                <a:spcPct val="110000"/>
              </a:lnSpc>
              <a:spcAft>
                <a:spcPts val="0"/>
              </a:spcAft>
            </a:pPr>
            <a:r>
              <a:rPr lang="en-US" sz="2100" b="1" dirty="0">
                <a:solidFill>
                  <a:srgbClr val="FE6200"/>
                </a:solidFill>
              </a:rPr>
              <a:t>Step </a:t>
            </a:r>
            <a:r>
              <a:rPr lang="en-US" sz="2100" b="1" dirty="0">
                <a:solidFill>
                  <a:srgbClr val="FE6200"/>
                </a:solidFill>
                <a:latin typeface="Calibri" panose="020F0502020204030204" pitchFamily="34" charset="0"/>
              </a:rPr>
              <a:t>1</a:t>
            </a:r>
            <a:r>
              <a:rPr lang="en-US" sz="2100" b="1" dirty="0">
                <a:solidFill>
                  <a:srgbClr val="FE6200"/>
                </a:solidFill>
              </a:rPr>
              <a:t>: Pre-processing (per pattern)</a:t>
            </a:r>
          </a:p>
          <a:p>
            <a:pPr marL="627063" lvl="1" indent="-261938">
              <a:lnSpc>
                <a:spcPct val="110000"/>
              </a:lnSpc>
              <a:spcBef>
                <a:spcPts val="0"/>
              </a:spcBef>
              <a:spcAft>
                <a:spcPts val="0"/>
              </a:spcAft>
            </a:pPr>
            <a:r>
              <a:rPr lang="en-US" sz="2100" dirty="0">
                <a:solidFill>
                  <a:schemeClr val="tx1"/>
                </a:solidFill>
              </a:rPr>
              <a:t>Generate a </a:t>
            </a:r>
            <a:r>
              <a:rPr lang="en-US" sz="2100" dirty="0">
                <a:solidFill>
                  <a:srgbClr val="FE6200"/>
                </a:solidFill>
              </a:rPr>
              <a:t>pattern bitmask (PM) </a:t>
            </a:r>
            <a:r>
              <a:rPr lang="en-US" sz="2100" dirty="0">
                <a:solidFill>
                  <a:schemeClr val="tx1"/>
                </a:solidFill>
              </a:rPr>
              <a:t>for each character in the alphabet  (A, C, G, T)</a:t>
            </a:r>
          </a:p>
          <a:p>
            <a:pPr marL="627063" lvl="1" indent="-261938">
              <a:lnSpc>
                <a:spcPct val="110000"/>
              </a:lnSpc>
              <a:spcBef>
                <a:spcPts val="0"/>
              </a:spcBef>
              <a:spcAft>
                <a:spcPts val="0"/>
              </a:spcAft>
            </a:pPr>
            <a:r>
              <a:rPr lang="en-US" sz="2100" dirty="0">
                <a:solidFill>
                  <a:schemeClr val="tx1"/>
                </a:solidFill>
              </a:rPr>
              <a:t>Each PM indicates if character exists at each position of the pattern</a:t>
            </a:r>
          </a:p>
          <a:p>
            <a:pPr marL="365125" indent="-352425">
              <a:lnSpc>
                <a:spcPct val="110000"/>
              </a:lnSpc>
              <a:spcAft>
                <a:spcPts val="0"/>
              </a:spcAft>
            </a:pPr>
            <a:r>
              <a:rPr lang="en-US" sz="2100" b="1" dirty="0">
                <a:solidFill>
                  <a:srgbClr val="00B050"/>
                </a:solidFill>
              </a:rPr>
              <a:t>Step </a:t>
            </a:r>
            <a:r>
              <a:rPr lang="en-US" sz="2100" b="1" dirty="0">
                <a:solidFill>
                  <a:srgbClr val="00B050"/>
                </a:solidFill>
                <a:latin typeface="Calibri" panose="020F0502020204030204" pitchFamily="34" charset="0"/>
              </a:rPr>
              <a:t>2</a:t>
            </a:r>
            <a:r>
              <a:rPr lang="en-US" sz="2100" b="1" dirty="0">
                <a:solidFill>
                  <a:srgbClr val="00B050"/>
                </a:solidFill>
              </a:rPr>
              <a:t>: Searching (Edit Distance Calculation)</a:t>
            </a:r>
          </a:p>
          <a:p>
            <a:pPr marL="627063" lvl="1" indent="-222250">
              <a:lnSpc>
                <a:spcPct val="110000"/>
              </a:lnSpc>
              <a:spcBef>
                <a:spcPts val="0"/>
              </a:spcBef>
              <a:spcAft>
                <a:spcPts val="0"/>
              </a:spcAft>
            </a:pPr>
            <a:r>
              <a:rPr lang="en-US" sz="2100" dirty="0">
                <a:solidFill>
                  <a:srgbClr val="00B050"/>
                </a:solidFill>
              </a:rPr>
              <a:t>Compare all characters of the text with the pattern </a:t>
            </a:r>
            <a:r>
              <a:rPr lang="en-US" sz="2100" dirty="0">
                <a:solidFill>
                  <a:schemeClr val="tx1"/>
                </a:solidFill>
              </a:rPr>
              <a:t>by using:</a:t>
            </a:r>
          </a:p>
          <a:p>
            <a:pPr marL="889000" lvl="2" indent="-222250">
              <a:lnSpc>
                <a:spcPct val="110000"/>
              </a:lnSpc>
              <a:spcBef>
                <a:spcPts val="0"/>
              </a:spcBef>
              <a:spcAft>
                <a:spcPts val="0"/>
              </a:spcAft>
            </a:pPr>
            <a:r>
              <a:rPr lang="en-US" sz="2100" dirty="0">
                <a:solidFill>
                  <a:schemeClr val="tx1"/>
                </a:solidFill>
              </a:rPr>
              <a:t>Pattern bitmasks </a:t>
            </a:r>
          </a:p>
          <a:p>
            <a:pPr marL="889000" lvl="2" indent="-222250">
              <a:lnSpc>
                <a:spcPct val="110000"/>
              </a:lnSpc>
              <a:spcBef>
                <a:spcPts val="0"/>
              </a:spcBef>
              <a:spcAft>
                <a:spcPts val="0"/>
              </a:spcAft>
            </a:pPr>
            <a:r>
              <a:rPr lang="en-US" sz="2100" dirty="0">
                <a:solidFill>
                  <a:schemeClr val="tx1"/>
                </a:solidFill>
              </a:rPr>
              <a:t>Status bitvectors that hold the partial matches </a:t>
            </a:r>
          </a:p>
          <a:p>
            <a:pPr marL="889000" lvl="2" indent="-222250">
              <a:lnSpc>
                <a:spcPct val="110000"/>
              </a:lnSpc>
              <a:spcBef>
                <a:spcPts val="0"/>
              </a:spcBef>
              <a:spcAft>
                <a:spcPts val="0"/>
              </a:spcAft>
            </a:pPr>
            <a:r>
              <a:rPr lang="en-US" sz="2100" dirty="0">
                <a:solidFill>
                  <a:schemeClr val="tx1"/>
                </a:solidFill>
              </a:rPr>
              <a:t>Bitwise operations</a:t>
            </a:r>
          </a:p>
        </p:txBody>
      </p:sp>
      <p:sp>
        <p:nvSpPr>
          <p:cNvPr id="4" name="TextBox 3">
            <a:extLst>
              <a:ext uri="{FF2B5EF4-FFF2-40B4-BE49-F238E27FC236}">
                <a16:creationId xmlns:a16="http://schemas.microsoft.com/office/drawing/2014/main" id="{BDE0E787-8FB8-B94C-ABE5-5CA480A40BE3}"/>
              </a:ext>
            </a:extLst>
          </p:cNvPr>
          <p:cNvSpPr txBox="1"/>
          <p:nvPr/>
        </p:nvSpPr>
        <p:spPr>
          <a:xfrm>
            <a:off x="3771900" y="6135678"/>
            <a:ext cx="5005135" cy="400110"/>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R. A. </a:t>
            </a:r>
            <a:r>
              <a:rPr lang="en-US" sz="1000" dirty="0" err="1">
                <a:latin typeface="Calibri" panose="020F0502020204030204" pitchFamily="34" charset="0"/>
                <a:cs typeface="Calibri" panose="020F0502020204030204" pitchFamily="34" charset="0"/>
              </a:rPr>
              <a:t>Baeza</a:t>
            </a:r>
            <a:r>
              <a:rPr lang="en-US" sz="1000" dirty="0">
                <a:latin typeface="Calibri" panose="020F0502020204030204" pitchFamily="34" charset="0"/>
                <a:cs typeface="Calibri" panose="020F0502020204030204" pitchFamily="34" charset="0"/>
              </a:rPr>
              <a:t>-Yates and G. H. </a:t>
            </a:r>
            <a:r>
              <a:rPr lang="en-US" sz="1000" dirty="0" err="1">
                <a:latin typeface="Calibri" panose="020F0502020204030204" pitchFamily="34" charset="0"/>
                <a:cs typeface="Calibri" panose="020F0502020204030204" pitchFamily="34" charset="0"/>
              </a:rPr>
              <a:t>Gonnet</a:t>
            </a:r>
            <a:r>
              <a:rPr lang="en-US" sz="1000" dirty="0">
                <a:latin typeface="Calibri" panose="020F0502020204030204" pitchFamily="34" charset="0"/>
                <a:cs typeface="Calibri" panose="020F0502020204030204" pitchFamily="34" charset="0"/>
              </a:rPr>
              <a:t>. "A New Approach to Text Searching."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a:p>
            <a:pPr marL="101600" algn="r"/>
            <a:r>
              <a:rPr lang="en-US" sz="1000" dirty="0">
                <a:latin typeface="Calibri" panose="020F0502020204030204" pitchFamily="34" charset="0"/>
                <a:cs typeface="Calibri" panose="020F0502020204030204" pitchFamily="34" charset="0"/>
              </a:rPr>
              <a:t>[2] S. Wu and U. Manber. "Fast Text Searching: Allowing Errors."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p:txBody>
      </p:sp>
      <p:sp>
        <p:nvSpPr>
          <p:cNvPr id="5" name="Slide Number Placeholder 4">
            <a:extLst>
              <a:ext uri="{FF2B5EF4-FFF2-40B4-BE49-F238E27FC236}">
                <a16:creationId xmlns:a16="http://schemas.microsoft.com/office/drawing/2014/main" id="{119C3E35-7279-EA40-9079-2CE38A335785}"/>
              </a:ext>
            </a:extLst>
          </p:cNvPr>
          <p:cNvSpPr>
            <a:spLocks noGrp="1"/>
          </p:cNvSpPr>
          <p:nvPr>
            <p:ph type="sldNum" sz="quarter" idx="10"/>
          </p:nvPr>
        </p:nvSpPr>
        <p:spPr/>
        <p:txBody>
          <a:bodyPr/>
          <a:lstStyle/>
          <a:p>
            <a:fld id="{BE67019E-6B59-9444-A8F8-0CFAB6B6981D}" type="slidenum">
              <a:rPr lang="en-US" smtClean="0"/>
              <a:pPr/>
              <a:t>52</a:t>
            </a:fld>
            <a:endParaRPr lang="en-US" dirty="0"/>
          </a:p>
        </p:txBody>
      </p:sp>
    </p:spTree>
    <p:custDataLst>
      <p:tags r:id="rId1"/>
    </p:custDataLst>
    <p:extLst>
      <p:ext uri="{BB962C8B-B14F-4D97-AF65-F5344CB8AC3E}">
        <p14:creationId xmlns:p14="http://schemas.microsoft.com/office/powerpoint/2010/main" val="3477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81D6-C2D2-ED4D-B186-BFA926D13751}"/>
              </a:ext>
            </a:extLst>
          </p:cNvPr>
          <p:cNvSpPr>
            <a:spLocks noGrp="1"/>
          </p:cNvSpPr>
          <p:nvPr>
            <p:ph type="title"/>
          </p:nvPr>
        </p:nvSpPr>
        <p:spPr/>
        <p:txBody>
          <a:bodyPr>
            <a:normAutofit fontScale="90000"/>
          </a:bodyPr>
          <a:lstStyle/>
          <a:p>
            <a:r>
              <a:rPr lang="en-US" dirty="0"/>
              <a:t>Example for the Bitap Algorithm</a:t>
            </a:r>
          </a:p>
        </p:txBody>
      </p:sp>
      <p:sp>
        <p:nvSpPr>
          <p:cNvPr id="4" name="Slide Number Placeholder 3">
            <a:extLst>
              <a:ext uri="{FF2B5EF4-FFF2-40B4-BE49-F238E27FC236}">
                <a16:creationId xmlns:a16="http://schemas.microsoft.com/office/drawing/2014/main" id="{64456A8E-1F0E-F046-85B8-53CC9889B93A}"/>
              </a:ext>
            </a:extLst>
          </p:cNvPr>
          <p:cNvSpPr>
            <a:spLocks noGrp="1"/>
          </p:cNvSpPr>
          <p:nvPr>
            <p:ph type="sldNum" sz="quarter" idx="10"/>
          </p:nvPr>
        </p:nvSpPr>
        <p:spPr/>
        <p:txBody>
          <a:bodyPr/>
          <a:lstStyle/>
          <a:p>
            <a:fld id="{BE67019E-6B59-9444-A8F8-0CFAB6B6981D}" type="slidenum">
              <a:rPr lang="en-US" smtClean="0"/>
              <a:pPr/>
              <a:t>53</a:t>
            </a:fld>
            <a:endParaRPr lang="en-US" dirty="0"/>
          </a:p>
        </p:txBody>
      </p:sp>
      <p:pic>
        <p:nvPicPr>
          <p:cNvPr id="6" name="Picture 5">
            <a:extLst>
              <a:ext uri="{FF2B5EF4-FFF2-40B4-BE49-F238E27FC236}">
                <a16:creationId xmlns:a16="http://schemas.microsoft.com/office/drawing/2014/main" id="{0BC7856F-EF0D-DA44-BB39-13A152836055}"/>
              </a:ext>
            </a:extLst>
          </p:cNvPr>
          <p:cNvPicPr>
            <a:picLocks noChangeAspect="1"/>
          </p:cNvPicPr>
          <p:nvPr/>
        </p:nvPicPr>
        <p:blipFill>
          <a:blip r:embed="rId2"/>
          <a:stretch>
            <a:fillRect/>
          </a:stretch>
        </p:blipFill>
        <p:spPr>
          <a:xfrm>
            <a:off x="0" y="1465031"/>
            <a:ext cx="9144000" cy="4652376"/>
          </a:xfrm>
          <a:prstGeom prst="rect">
            <a:avLst/>
          </a:prstGeom>
        </p:spPr>
      </p:pic>
    </p:spTree>
    <p:extLst>
      <p:ext uri="{BB962C8B-B14F-4D97-AF65-F5344CB8AC3E}">
        <p14:creationId xmlns:p14="http://schemas.microsoft.com/office/powerpoint/2010/main" val="2217520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179387" indent="0">
              <a:lnSpc>
                <a:spcPct val="110000"/>
              </a:lnSpc>
              <a:spcBef>
                <a:spcPts val="0"/>
              </a:spcBef>
              <a:spcAft>
                <a:spcPts val="0"/>
              </a:spcAft>
              <a:buNone/>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54</a:t>
            </a:fld>
            <a:endParaRPr lang="en-US" dirty="0"/>
          </a:p>
        </p:txBody>
      </p:sp>
    </p:spTree>
    <p:custDataLst>
      <p:tags r:id="rId1"/>
    </p:custDataLst>
    <p:extLst>
      <p:ext uri="{BB962C8B-B14F-4D97-AF65-F5344CB8AC3E}">
        <p14:creationId xmlns:p14="http://schemas.microsoft.com/office/powerpoint/2010/main" val="12102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49" name="Group 48">
            <a:extLst>
              <a:ext uri="{FF2B5EF4-FFF2-40B4-BE49-F238E27FC236}">
                <a16:creationId xmlns:a16="http://schemas.microsoft.com/office/drawing/2014/main" id="{28674167-2A74-1748-8476-9A9AAFD8BB74}"/>
              </a:ext>
            </a:extLst>
          </p:cNvPr>
          <p:cNvGrpSpPr/>
          <p:nvPr/>
        </p:nvGrpSpPr>
        <p:grpSpPr>
          <a:xfrm>
            <a:off x="569625" y="1580184"/>
            <a:ext cx="8208030" cy="1626735"/>
            <a:chOff x="569625" y="1580184"/>
            <a:chExt cx="8208030" cy="1626735"/>
          </a:xfrm>
        </p:grpSpPr>
        <p:sp>
          <p:nvSpPr>
            <p:cNvPr id="13" name="Rounded Rectangle 12">
              <a:extLst>
                <a:ext uri="{FF2B5EF4-FFF2-40B4-BE49-F238E27FC236}">
                  <a16:creationId xmlns:a16="http://schemas.microsoft.com/office/drawing/2014/main" id="{7A1B90B2-0C09-3046-A9F8-D51D63220822}"/>
                </a:ext>
              </a:extLst>
            </p:cNvPr>
            <p:cNvSpPr/>
            <p:nvPr/>
          </p:nvSpPr>
          <p:spPr>
            <a:xfrm>
              <a:off x="1174911" y="2781696"/>
              <a:ext cx="1508328" cy="425223"/>
            </a:xfrm>
            <a:prstGeom prst="roundRect">
              <a:avLst/>
            </a:prstGeom>
            <a:solidFill>
              <a:srgbClr val="FD9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Rounded Rectangle 13">
              <a:extLst>
                <a:ext uri="{FF2B5EF4-FFF2-40B4-BE49-F238E27FC236}">
                  <a16:creationId xmlns:a16="http://schemas.microsoft.com/office/drawing/2014/main" id="{D8CF7C6B-582E-E742-8FF6-7F1052E60B09}"/>
                </a:ext>
              </a:extLst>
            </p:cNvPr>
            <p:cNvSpPr/>
            <p:nvPr/>
          </p:nvSpPr>
          <p:spPr>
            <a:xfrm>
              <a:off x="569625" y="1604911"/>
              <a:ext cx="4010449" cy="42522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cxnSp>
          <p:nvCxnSpPr>
            <p:cNvPr id="15" name="Straight Arrow Connector 14">
              <a:extLst>
                <a:ext uri="{FF2B5EF4-FFF2-40B4-BE49-F238E27FC236}">
                  <a16:creationId xmlns:a16="http://schemas.microsoft.com/office/drawing/2014/main" id="{134EAEB8-0FB4-D447-8F5F-B171B0F08962}"/>
                </a:ext>
              </a:extLst>
            </p:cNvPr>
            <p:cNvCxnSpPr>
              <a:cxnSpLocks/>
            </p:cNvCxnSpPr>
            <p:nvPr/>
          </p:nvCxnSpPr>
          <p:spPr>
            <a:xfrm>
              <a:off x="4523309" y="1817522"/>
              <a:ext cx="1928241" cy="0"/>
            </a:xfrm>
            <a:prstGeom prst="straightConnector1">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1393A58-2D1D-5D43-BFB5-66B0F61E8B50}"/>
                </a:ext>
              </a:extLst>
            </p:cNvPr>
            <p:cNvCxnSpPr>
              <a:cxnSpLocks/>
            </p:cNvCxnSpPr>
            <p:nvPr/>
          </p:nvCxnSpPr>
          <p:spPr>
            <a:xfrm flipV="1">
              <a:off x="2636836" y="1935977"/>
              <a:ext cx="3814714" cy="1073855"/>
            </a:xfrm>
            <a:prstGeom prst="bentConnector3">
              <a:avLst>
                <a:gd name="adj1" fmla="val 84187"/>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3F9EB-65C1-2140-A424-CBE7E5B7EF8D}"/>
                </a:ext>
              </a:extLst>
            </p:cNvPr>
            <p:cNvSpPr txBox="1"/>
            <p:nvPr/>
          </p:nvSpPr>
          <p:spPr>
            <a:xfrm>
              <a:off x="6452169" y="1580184"/>
              <a:ext cx="2325486" cy="707886"/>
            </a:xfrm>
            <a:prstGeom prst="rect">
              <a:avLst/>
            </a:prstGeom>
            <a:noFill/>
            <a:ln w="28575">
              <a:solidFill>
                <a:srgbClr val="FD9208"/>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Large number of iterations</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55</a:t>
            </a:fld>
            <a:endParaRPr lang="en-US" dirty="0"/>
          </a:p>
        </p:txBody>
      </p:sp>
    </p:spTree>
    <p:extLst>
      <p:ext uri="{BB962C8B-B14F-4D97-AF65-F5344CB8AC3E}">
        <p14:creationId xmlns:p14="http://schemas.microsoft.com/office/powerpoint/2010/main" val="3665862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8731D3C-E633-8249-A9A2-2161CF919A98}"/>
              </a:ext>
            </a:extLst>
          </p:cNvPr>
          <p:cNvSpPr/>
          <p:nvPr/>
        </p:nvSpPr>
        <p:spPr>
          <a:xfrm>
            <a:off x="3532808" y="4340788"/>
            <a:ext cx="1684649" cy="362197"/>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2" name="Rounded Rectangle 11">
            <a:extLst>
              <a:ext uri="{FF2B5EF4-FFF2-40B4-BE49-F238E27FC236}">
                <a16:creationId xmlns:a16="http://schemas.microsoft.com/office/drawing/2014/main" id="{EE34486A-779C-6043-B996-1EAFCFCF2286}"/>
              </a:ext>
            </a:extLst>
          </p:cNvPr>
          <p:cNvSpPr/>
          <p:nvPr/>
        </p:nvSpPr>
        <p:spPr>
          <a:xfrm>
            <a:off x="3532810" y="3929725"/>
            <a:ext cx="1400932" cy="381916"/>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1" name="Rounded Rectangle 10">
            <a:extLst>
              <a:ext uri="{FF2B5EF4-FFF2-40B4-BE49-F238E27FC236}">
                <a16:creationId xmlns:a16="http://schemas.microsoft.com/office/drawing/2014/main" id="{F46A0958-E4AE-194B-8FDB-686F19594E7B}"/>
              </a:ext>
            </a:extLst>
          </p:cNvPr>
          <p:cNvSpPr/>
          <p:nvPr/>
        </p:nvSpPr>
        <p:spPr>
          <a:xfrm>
            <a:off x="1225899" y="2780049"/>
            <a:ext cx="1406769"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0" name="Rounded Rectangle 9">
            <a:extLst>
              <a:ext uri="{FF2B5EF4-FFF2-40B4-BE49-F238E27FC236}">
                <a16:creationId xmlns:a16="http://schemas.microsoft.com/office/drawing/2014/main" id="{DEE13B0F-436B-E940-A2FC-BA7EEC6B9E45}"/>
              </a:ext>
            </a:extLst>
          </p:cNvPr>
          <p:cNvSpPr/>
          <p:nvPr/>
        </p:nvSpPr>
        <p:spPr>
          <a:xfrm>
            <a:off x="1225899" y="2019641"/>
            <a:ext cx="3707842"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9" name="Rounded Rectangle 8">
            <a:extLst>
              <a:ext uri="{FF2B5EF4-FFF2-40B4-BE49-F238E27FC236}">
                <a16:creationId xmlns:a16="http://schemas.microsoft.com/office/drawing/2014/main" id="{F1CB9C43-CE68-3D47-B6D7-5C0192C453D2}"/>
              </a:ext>
            </a:extLst>
          </p:cNvPr>
          <p:cNvSpPr/>
          <p:nvPr/>
        </p:nvSpPr>
        <p:spPr>
          <a:xfrm>
            <a:off x="3532809" y="3174289"/>
            <a:ext cx="1684647" cy="774714"/>
          </a:xfrm>
          <a:prstGeom prst="roundRect">
            <a:avLst>
              <a:gd name="adj" fmla="val 284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61" name="Group 60">
            <a:extLst>
              <a:ext uri="{FF2B5EF4-FFF2-40B4-BE49-F238E27FC236}">
                <a16:creationId xmlns:a16="http://schemas.microsoft.com/office/drawing/2014/main" id="{7C8890E8-2733-A842-8F80-CD03F2341F16}"/>
              </a:ext>
            </a:extLst>
          </p:cNvPr>
          <p:cNvGrpSpPr/>
          <p:nvPr/>
        </p:nvGrpSpPr>
        <p:grpSpPr>
          <a:xfrm>
            <a:off x="3532807" y="2944795"/>
            <a:ext cx="5511440" cy="1787979"/>
            <a:chOff x="3532807" y="2944795"/>
            <a:chExt cx="5511440" cy="1787979"/>
          </a:xfrm>
        </p:grpSpPr>
        <p:sp>
          <p:nvSpPr>
            <p:cNvPr id="62" name="Rounded Rectangle 61">
              <a:extLst>
                <a:ext uri="{FF2B5EF4-FFF2-40B4-BE49-F238E27FC236}">
                  <a16:creationId xmlns:a16="http://schemas.microsoft.com/office/drawing/2014/main" id="{A70AF514-EAEF-7048-AAA5-93892C926C8E}"/>
                </a:ext>
              </a:extLst>
            </p:cNvPr>
            <p:cNvSpPr/>
            <p:nvPr/>
          </p:nvSpPr>
          <p:spPr>
            <a:xfrm>
              <a:off x="3532807" y="3103187"/>
              <a:ext cx="1684651" cy="1629587"/>
            </a:xfrm>
            <a:prstGeom prst="roundRect">
              <a:avLst>
                <a:gd name="adj" fmla="val 164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cxnSp>
          <p:nvCxnSpPr>
            <p:cNvPr id="63" name="Straight Arrow Connector 62">
              <a:extLst>
                <a:ext uri="{FF2B5EF4-FFF2-40B4-BE49-F238E27FC236}">
                  <a16:creationId xmlns:a16="http://schemas.microsoft.com/office/drawing/2014/main" id="{8D6EEC96-C52C-0C4E-AC25-FEF66B64F673}"/>
                </a:ext>
              </a:extLst>
            </p:cNvPr>
            <p:cNvCxnSpPr>
              <a:cxnSpLocks/>
            </p:cNvCxnSpPr>
            <p:nvPr/>
          </p:nvCxnSpPr>
          <p:spPr>
            <a:xfrm>
              <a:off x="5194454" y="3857170"/>
              <a:ext cx="1518907"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F8E145-BE2C-DA4D-BBD2-43D9B9C4B919}"/>
                </a:ext>
              </a:extLst>
            </p:cNvPr>
            <p:cNvSpPr txBox="1"/>
            <p:nvPr/>
          </p:nvSpPr>
          <p:spPr>
            <a:xfrm>
              <a:off x="6707528" y="2944795"/>
              <a:ext cx="2336719" cy="1323439"/>
            </a:xfrm>
            <a:prstGeom prst="rect">
              <a:avLst/>
            </a:prstGeom>
            <a:noFill/>
            <a:ln w="28575">
              <a:solidFill>
                <a:srgbClr val="92D05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Data dependency between iterations (i.e., no parallelization)</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56</a:t>
            </a:fld>
            <a:endParaRPr lang="en-US" dirty="0"/>
          </a:p>
        </p:txBody>
      </p:sp>
    </p:spTree>
    <p:custDataLst>
      <p:tags r:id="rId1"/>
    </p:custDataLst>
    <p:extLst>
      <p:ext uri="{BB962C8B-B14F-4D97-AF65-F5344CB8AC3E}">
        <p14:creationId xmlns:p14="http://schemas.microsoft.com/office/powerpoint/2010/main" val="33505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animBg="1"/>
      <p:bldP spid="11" grpId="0" animBg="1"/>
      <p:bldP spid="10" grpId="0" animBg="1"/>
      <p:bldP spid="10" grpId="1" animBg="1"/>
      <p:bldP spid="9" grpId="0" animBg="1"/>
      <p:bldP spid="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57</a:t>
            </a:fld>
            <a:endParaRPr lang="en-US" dirty="0"/>
          </a:p>
        </p:txBody>
      </p:sp>
    </p:spTree>
    <p:custDataLst>
      <p:tags r:id="rId1"/>
    </p:custDataLst>
    <p:extLst>
      <p:ext uri="{BB962C8B-B14F-4D97-AF65-F5344CB8AC3E}">
        <p14:creationId xmlns:p14="http://schemas.microsoft.com/office/powerpoint/2010/main" val="12268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40AAA22-0982-A041-816C-A2C90B69272B}"/>
              </a:ext>
            </a:extLst>
          </p:cNvPr>
          <p:cNvSpPr/>
          <p:nvPr/>
        </p:nvSpPr>
        <p:spPr>
          <a:xfrm>
            <a:off x="2115018" y="3180521"/>
            <a:ext cx="1423312" cy="1508782"/>
          </a:xfrm>
          <a:prstGeom prst="roundRect">
            <a:avLst>
              <a:gd name="adj" fmla="val 4884"/>
            </a:avLst>
          </a:prstGeom>
          <a:solidFill>
            <a:srgbClr val="C48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58</a:t>
            </a:fld>
            <a:endParaRPr lang="en-US" dirty="0"/>
          </a:p>
        </p:txBody>
      </p:sp>
      <p:cxnSp>
        <p:nvCxnSpPr>
          <p:cNvPr id="29" name="Straight Arrow Connector 28">
            <a:extLst>
              <a:ext uri="{FF2B5EF4-FFF2-40B4-BE49-F238E27FC236}">
                <a16:creationId xmlns:a16="http://schemas.microsoft.com/office/drawing/2014/main" id="{02F53C41-5200-B545-BC0B-7BF33B15F8F4}"/>
              </a:ext>
            </a:extLst>
          </p:cNvPr>
          <p:cNvCxnSpPr>
            <a:cxnSpLocks/>
          </p:cNvCxnSpPr>
          <p:nvPr/>
        </p:nvCxnSpPr>
        <p:spPr>
          <a:xfrm>
            <a:off x="3538330" y="3942522"/>
            <a:ext cx="2067342" cy="0"/>
          </a:xfrm>
          <a:prstGeom prst="straightConnector1">
            <a:avLst/>
          </a:prstGeom>
          <a:ln w="28575">
            <a:solidFill>
              <a:srgbClr val="C485FC"/>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531BA7-36BF-1E41-BF3D-D3111EFF3C6B}"/>
              </a:ext>
            </a:extLst>
          </p:cNvPr>
          <p:cNvSpPr txBox="1"/>
          <p:nvPr/>
        </p:nvSpPr>
        <p:spPr>
          <a:xfrm>
            <a:off x="5605672" y="2767280"/>
            <a:ext cx="3326294" cy="1323439"/>
          </a:xfrm>
          <a:prstGeom prst="rect">
            <a:avLst/>
          </a:prstGeom>
          <a:noFill/>
          <a:ln w="28575">
            <a:solidFill>
              <a:srgbClr val="C485FC"/>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Does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not</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 store and process these intermediate bitvectors to find the optimal alignment (i.e., no traceback)</a:t>
            </a:r>
          </a:p>
        </p:txBody>
      </p:sp>
    </p:spTree>
    <p:extLst>
      <p:ext uri="{BB962C8B-B14F-4D97-AF65-F5344CB8AC3E}">
        <p14:creationId xmlns:p14="http://schemas.microsoft.com/office/powerpoint/2010/main" val="2602785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A1829E1-863A-2349-BE70-ED13097E4D59}"/>
              </a:ext>
            </a:extLst>
          </p:cNvPr>
          <p:cNvSpPr/>
          <p:nvPr/>
        </p:nvSpPr>
        <p:spPr>
          <a:xfrm>
            <a:off x="366962" y="4261337"/>
            <a:ext cx="8410073" cy="2192217"/>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Hardware</a:t>
            </a:r>
          </a:p>
        </p:txBody>
      </p:sp>
      <p:sp>
        <p:nvSpPr>
          <p:cNvPr id="6" name="Rounded Rectangle 5">
            <a:extLst>
              <a:ext uri="{FF2B5EF4-FFF2-40B4-BE49-F238E27FC236}">
                <a16:creationId xmlns:a16="http://schemas.microsoft.com/office/drawing/2014/main" id="{7DA2E44F-D5F4-4C4E-8DCD-392B59580004}"/>
              </a:ext>
            </a:extLst>
          </p:cNvPr>
          <p:cNvSpPr/>
          <p:nvPr/>
        </p:nvSpPr>
        <p:spPr>
          <a:xfrm>
            <a:off x="366963" y="1158985"/>
            <a:ext cx="8410073" cy="2984368"/>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Algorithm</a:t>
            </a:r>
          </a:p>
        </p:txBody>
      </p:sp>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Long Reads:</a:t>
            </a:r>
          </a:p>
          <a:p>
            <a:pPr lvl="1">
              <a:lnSpc>
                <a:spcPct val="110000"/>
              </a:lnSpc>
              <a:spcBef>
                <a:spcPts val="0"/>
              </a:spcBef>
              <a:spcAft>
                <a:spcPts val="0"/>
              </a:spcAft>
              <a:buSzPct val="100000"/>
            </a:pPr>
            <a:r>
              <a:rPr lang="en-US" sz="2050" dirty="0">
                <a:solidFill>
                  <a:schemeClr val="tx1"/>
                </a:solidFill>
              </a:rPr>
              <a:t>Each bitvector has a length equal to the length of the pattern</a:t>
            </a:r>
          </a:p>
          <a:p>
            <a:pPr lvl="1">
              <a:lnSpc>
                <a:spcPct val="110000"/>
              </a:lnSpc>
              <a:spcBef>
                <a:spcPts val="0"/>
              </a:spcBef>
              <a:spcAft>
                <a:spcPts val="0"/>
              </a:spcAft>
              <a:buSzPct val="100000"/>
            </a:pPr>
            <a:r>
              <a:rPr lang="en-US" sz="2050" dirty="0">
                <a:solidFill>
                  <a:schemeClr val="tx1"/>
                </a:solidFill>
              </a:rPr>
              <a:t>Bitwise operations are performed on these bitvectors</a:t>
            </a:r>
            <a:endParaRPr lang="en-US" sz="2050" b="1" dirty="0">
              <a:solidFill>
                <a:srgbClr val="C00000"/>
              </a:solidFill>
            </a:endParaRPr>
          </a:p>
          <a:p>
            <a:pPr marL="490538" indent="-303213">
              <a:lnSpc>
                <a:spcPct val="110000"/>
              </a:lnSpc>
              <a:spcAft>
                <a:spcPts val="0"/>
              </a:spcAft>
              <a:buClr>
                <a:srgbClr val="C00000"/>
              </a:buClr>
              <a:buSzPct val="100000"/>
              <a:buFont typeface="+mj-lt"/>
              <a:buAutoNum type="arabicParenR"/>
            </a:pPr>
            <a:r>
              <a:rPr lang="en-US" sz="2050" b="1" dirty="0">
                <a:solidFill>
                  <a:srgbClr val="C00000"/>
                </a:solidFill>
              </a:rPr>
              <a:t>Limited Compute Parallelism:</a:t>
            </a:r>
          </a:p>
          <a:p>
            <a:pPr lvl="1">
              <a:lnSpc>
                <a:spcPct val="110000"/>
              </a:lnSpc>
              <a:spcBef>
                <a:spcPts val="0"/>
              </a:spcBef>
              <a:spcAft>
                <a:spcPts val="0"/>
              </a:spcAft>
            </a:pPr>
            <a:r>
              <a:rPr lang="en-US" sz="2050" dirty="0">
                <a:solidFill>
                  <a:schemeClr val="tx1"/>
                </a:solidFill>
              </a:rPr>
              <a:t>Text-level parallelism</a:t>
            </a:r>
          </a:p>
          <a:p>
            <a:pPr lvl="1">
              <a:lnSpc>
                <a:spcPct val="110000"/>
              </a:lnSpc>
              <a:spcBef>
                <a:spcPts val="0"/>
              </a:spcBef>
              <a:spcAft>
                <a:spcPts val="0"/>
              </a:spcAft>
            </a:pPr>
            <a:r>
              <a:rPr lang="en-US" sz="2050" dirty="0">
                <a:solidFill>
                  <a:schemeClr val="tx1"/>
                </a:solidFill>
              </a:rPr>
              <a:t>Limited by the number of compute units in existing systems	</a:t>
            </a:r>
          </a:p>
          <a:p>
            <a:pPr marL="490538" indent="-303213">
              <a:lnSpc>
                <a:spcPct val="110000"/>
              </a:lnSpc>
              <a:spcBef>
                <a:spcPts val="600"/>
              </a:spcBef>
              <a:spcAft>
                <a:spcPts val="0"/>
              </a:spcAft>
              <a:buClr>
                <a:srgbClr val="C00000"/>
              </a:buClr>
              <a:buSzPct val="100000"/>
              <a:buFont typeface="+mj-lt"/>
              <a:buAutoNum type="arabicParenR"/>
            </a:pPr>
            <a:r>
              <a:rPr lang="en-US" sz="2050" b="1" dirty="0">
                <a:solidFill>
                  <a:srgbClr val="C00000"/>
                </a:solidFill>
              </a:rPr>
              <a:t>Limited Memory Bandwidth:</a:t>
            </a:r>
          </a:p>
          <a:p>
            <a:pPr lvl="1">
              <a:lnSpc>
                <a:spcPct val="110000"/>
              </a:lnSpc>
              <a:spcBef>
                <a:spcPts val="0"/>
              </a:spcBef>
              <a:spcAft>
                <a:spcPts val="0"/>
              </a:spcAft>
            </a:pPr>
            <a:r>
              <a:rPr lang="en-US" sz="2050" dirty="0">
                <a:solidFill>
                  <a:schemeClr val="tx1"/>
                </a:solidFill>
              </a:rPr>
              <a:t>High memory bandwidth required to read and write the computed bitvectors to memory</a:t>
            </a: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59</a:t>
            </a:fld>
            <a:endParaRPr lang="en-US" dirty="0"/>
          </a:p>
        </p:txBody>
      </p:sp>
    </p:spTree>
    <p:custDataLst>
      <p:tags r:id="rId1"/>
    </p:custDataLst>
    <p:extLst>
      <p:ext uri="{BB962C8B-B14F-4D97-AF65-F5344CB8AC3E}">
        <p14:creationId xmlns:p14="http://schemas.microsoft.com/office/powerpoint/2010/main" val="23491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GSA with Read Mapping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342900" indent="-342900">
              <a:lnSpc>
                <a:spcPct val="110000"/>
              </a:lnSpc>
              <a:spcBef>
                <a:spcPts val="600"/>
              </a:spcBef>
              <a:spcAft>
                <a:spcPts val="0"/>
              </a:spcAft>
            </a:pPr>
            <a:r>
              <a:rPr lang="en-US" sz="2200" b="1" dirty="0">
                <a:solidFill>
                  <a:srgbClr val="FE6200"/>
                </a:solidFill>
              </a:rPr>
              <a:t>Read mapping: </a:t>
            </a:r>
            <a:r>
              <a:rPr lang="en-US" sz="2200" i="1" dirty="0">
                <a:solidFill>
                  <a:schemeClr val="tx1"/>
                </a:solidFill>
              </a:rPr>
              <a:t>First key step </a:t>
            </a:r>
            <a:r>
              <a:rPr lang="en-US" sz="2200" dirty="0">
                <a:solidFill>
                  <a:schemeClr val="tx1"/>
                </a:solidFill>
              </a:rPr>
              <a:t>in genome sequence analysis (GSA)</a:t>
            </a:r>
            <a:endParaRPr lang="en-US" sz="2200" i="1" dirty="0">
              <a:solidFill>
                <a:srgbClr val="00B050"/>
              </a:solidFill>
            </a:endParaRPr>
          </a:p>
          <a:p>
            <a:pPr marL="666750" lvl="1" indent="-260350">
              <a:lnSpc>
                <a:spcPct val="110000"/>
              </a:lnSpc>
              <a:spcBef>
                <a:spcPts val="600"/>
              </a:spcBef>
              <a:spcAft>
                <a:spcPts val="0"/>
              </a:spcAft>
            </a:pPr>
            <a:r>
              <a:rPr lang="en-US" sz="2200" dirty="0">
                <a:solidFill>
                  <a:schemeClr val="tx1"/>
                </a:solidFill>
              </a:rPr>
              <a:t>Aligns </a:t>
            </a:r>
            <a:r>
              <a:rPr lang="en-US" sz="2200" dirty="0">
                <a:solidFill>
                  <a:srgbClr val="00B050"/>
                </a:solidFill>
              </a:rPr>
              <a:t>reads</a:t>
            </a:r>
            <a:r>
              <a:rPr lang="en-US" sz="2200" dirty="0">
                <a:solidFill>
                  <a:schemeClr val="tx1"/>
                </a:solidFill>
              </a:rPr>
              <a:t> to one or more possible locations within          	             the </a:t>
            </a:r>
            <a:r>
              <a:rPr lang="en-US" sz="2200" dirty="0">
                <a:solidFill>
                  <a:srgbClr val="00B050"/>
                </a:solidFill>
              </a:rPr>
              <a:t>reference genome</a:t>
            </a:r>
            <a:r>
              <a:rPr lang="en-US" sz="2200" dirty="0">
                <a:solidFill>
                  <a:schemeClr val="tx1"/>
                </a:solidFill>
              </a:rPr>
              <a:t>, and</a:t>
            </a:r>
          </a:p>
          <a:p>
            <a:pPr marL="666750" lvl="1" indent="-260350">
              <a:lnSpc>
                <a:spcPct val="110000"/>
              </a:lnSpc>
              <a:spcBef>
                <a:spcPts val="0"/>
              </a:spcBef>
              <a:spcAft>
                <a:spcPts val="0"/>
              </a:spcAft>
            </a:pPr>
            <a:r>
              <a:rPr lang="en-US" sz="2200" dirty="0">
                <a:solidFill>
                  <a:schemeClr val="tx1"/>
                </a:solidFill>
              </a:rPr>
              <a:t>Finds the </a:t>
            </a:r>
            <a:r>
              <a:rPr lang="en-US" sz="2200" dirty="0">
                <a:solidFill>
                  <a:srgbClr val="00B050"/>
                </a:solidFill>
              </a:rPr>
              <a:t>matches</a:t>
            </a:r>
            <a:r>
              <a:rPr lang="en-US" sz="2200" dirty="0">
                <a:solidFill>
                  <a:schemeClr val="tx1"/>
                </a:solidFill>
              </a:rPr>
              <a:t> and </a:t>
            </a:r>
            <a:r>
              <a:rPr lang="en-US" sz="2200" dirty="0">
                <a:solidFill>
                  <a:srgbClr val="00B050"/>
                </a:solidFill>
              </a:rPr>
              <a:t>differences</a:t>
            </a:r>
            <a:r>
              <a:rPr lang="en-US" sz="2200" dirty="0">
                <a:solidFill>
                  <a:schemeClr val="tx1"/>
                </a:solidFill>
              </a:rPr>
              <a:t> between the read and 	             the reference genome segment at that location </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Multiple steps of read mapping require </a:t>
            </a:r>
            <a:r>
              <a:rPr lang="en-US" sz="2200" b="1" i="1" dirty="0">
                <a:solidFill>
                  <a:srgbClr val="0070C0"/>
                </a:solidFill>
              </a:rPr>
              <a:t>approximate string matching</a:t>
            </a:r>
          </a:p>
          <a:p>
            <a:pPr marL="720725" lvl="1" indent="-230188">
              <a:lnSpc>
                <a:spcPct val="110000"/>
              </a:lnSpc>
              <a:spcBef>
                <a:spcPts val="600"/>
              </a:spcBef>
              <a:spcAft>
                <a:spcPts val="0"/>
              </a:spcAft>
            </a:pPr>
            <a:r>
              <a:rPr lang="en-US" sz="2200" dirty="0">
                <a:solidFill>
                  <a:schemeClr val="tx1"/>
                </a:solidFill>
              </a:rPr>
              <a:t>Approximate string matching (ASM) enables read mapping to account for </a:t>
            </a:r>
            <a:r>
              <a:rPr lang="en-US" sz="2200" dirty="0">
                <a:solidFill>
                  <a:srgbClr val="0070C0"/>
                </a:solidFill>
              </a:rPr>
              <a:t>sequencing errors </a:t>
            </a:r>
            <a:r>
              <a:rPr lang="en-US" sz="2200" dirty="0">
                <a:solidFill>
                  <a:schemeClr val="tx1"/>
                </a:solidFill>
              </a:rPr>
              <a:t>and </a:t>
            </a:r>
            <a:r>
              <a:rPr lang="en-US" sz="2200" dirty="0">
                <a:solidFill>
                  <a:srgbClr val="0070C0"/>
                </a:solidFill>
              </a:rPr>
              <a:t>genetic variations </a:t>
            </a:r>
            <a:r>
              <a:rPr lang="en-US" sz="2200" dirty="0">
                <a:solidFill>
                  <a:schemeClr val="tx1"/>
                </a:solidFill>
              </a:rPr>
              <a:t>in the reads</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Bottlenecked by the </a:t>
            </a:r>
            <a:r>
              <a:rPr lang="en-US" sz="2200" dirty="0">
                <a:solidFill>
                  <a:srgbClr val="C00000"/>
                </a:solidFill>
              </a:rPr>
              <a:t>computational power and memory bandwidth limitations of existing systems</a:t>
            </a:r>
          </a:p>
          <a:p>
            <a:pPr marL="442913" lvl="1" indent="0">
              <a:lnSpc>
                <a:spcPct val="110000"/>
              </a:lnSpc>
              <a:spcBef>
                <a:spcPts val="0"/>
              </a:spcBef>
              <a:spcAft>
                <a:spcPts val="0"/>
              </a:spcAft>
              <a:buNone/>
            </a:pPr>
            <a:endParaRPr lang="en-US" sz="2200" dirty="0"/>
          </a:p>
          <a:p>
            <a:pPr marL="446088" indent="-266700">
              <a:lnSpc>
                <a:spcPct val="110000"/>
              </a:lnSpc>
              <a:spcBef>
                <a:spcPts val="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6</a:t>
            </a:fld>
            <a:endParaRPr lang="en-US" dirty="0"/>
          </a:p>
        </p:txBody>
      </p:sp>
    </p:spTree>
    <p:custDataLst>
      <p:tags r:id="rId1"/>
    </p:custDataLst>
    <p:extLst>
      <p:ext uri="{BB962C8B-B14F-4D97-AF65-F5344CB8AC3E}">
        <p14:creationId xmlns:p14="http://schemas.microsoft.com/office/powerpoint/2010/main" val="92709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D917BCF-2FF3-F14B-892A-B967FC00EC08}"/>
              </a:ext>
            </a:extLst>
          </p:cNvPr>
          <p:cNvSpPr/>
          <p:nvPr/>
        </p:nvSpPr>
        <p:spPr>
          <a:xfrm>
            <a:off x="844041" y="3616199"/>
            <a:ext cx="7932996" cy="1578654"/>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SW</a:t>
            </a:r>
          </a:p>
        </p:txBody>
      </p:sp>
      <p:sp>
        <p:nvSpPr>
          <p:cNvPr id="7" name="Rounded Rectangle 6">
            <a:extLst>
              <a:ext uri="{FF2B5EF4-FFF2-40B4-BE49-F238E27FC236}">
                <a16:creationId xmlns:a16="http://schemas.microsoft.com/office/drawing/2014/main" id="{58C56414-CB52-6540-B895-DA21C3287D45}"/>
              </a:ext>
            </a:extLst>
          </p:cNvPr>
          <p:cNvSpPr/>
          <p:nvPr/>
        </p:nvSpPr>
        <p:spPr>
          <a:xfrm>
            <a:off x="844040" y="5314122"/>
            <a:ext cx="7932995" cy="877128"/>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
        <p:nvSpPr>
          <p:cNvPr id="2" name="Title 1">
            <a:extLst>
              <a:ext uri="{FF2B5EF4-FFF2-40B4-BE49-F238E27FC236}">
                <a16:creationId xmlns:a16="http://schemas.microsoft.com/office/drawing/2014/main" id="{F0515F00-A75B-6943-AFE7-2C1251652E0C}"/>
              </a:ext>
            </a:extLst>
          </p:cNvPr>
          <p:cNvSpPr>
            <a:spLocks noGrp="1"/>
          </p:cNvSpPr>
          <p:nvPr>
            <p:ph type="title"/>
          </p:nvPr>
        </p:nvSpPr>
        <p:spPr>
          <a:xfrm>
            <a:off x="366963" y="257434"/>
            <a:ext cx="8410073" cy="753467"/>
          </a:xfrm>
        </p:spPr>
        <p:txBody>
          <a:bodyPr>
            <a:noAutofit/>
          </a:bodyPr>
          <a:lstStyle/>
          <a:p>
            <a:r>
              <a:rPr lang="en-US" sz="4400" dirty="0"/>
              <a:t>GenASM: ASM Framework for GSA</a:t>
            </a:r>
            <a:endParaRPr lang="en-US" sz="4300" dirty="0"/>
          </a:p>
        </p:txBody>
      </p:sp>
      <p:sp>
        <p:nvSpPr>
          <p:cNvPr id="3" name="Content Placeholder 2">
            <a:extLst>
              <a:ext uri="{FF2B5EF4-FFF2-40B4-BE49-F238E27FC236}">
                <a16:creationId xmlns:a16="http://schemas.microsoft.com/office/drawing/2014/main" id="{9FA9FAF1-C63B-A24D-8131-A567AE346E6E}"/>
              </a:ext>
            </a:extLst>
          </p:cNvPr>
          <p:cNvSpPr>
            <a:spLocks noGrp="1"/>
          </p:cNvSpPr>
          <p:nvPr>
            <p:ph idx="1"/>
          </p:nvPr>
        </p:nvSpPr>
        <p:spPr/>
        <p:txBody>
          <a:bodyPr>
            <a:noAutofit/>
          </a:bodyPr>
          <a:lstStyle/>
          <a:p>
            <a:pPr marL="520700" indent="-342900">
              <a:lnSpc>
                <a:spcPct val="120000"/>
              </a:lnSpc>
              <a:spcAft>
                <a:spcPts val="0"/>
              </a:spcAft>
            </a:pPr>
            <a:r>
              <a:rPr lang="en-US" sz="2200" dirty="0">
                <a:solidFill>
                  <a:srgbClr val="7030A0"/>
                </a:solidFill>
                <a:latin typeface="+mj-lt"/>
              </a:rPr>
              <a:t>Approximate string matching (ASM) acceleration framework </a:t>
            </a:r>
            <a:r>
              <a:rPr lang="en-US" sz="2200" dirty="0">
                <a:solidFill>
                  <a:schemeClr val="tx1"/>
                </a:solidFill>
                <a:latin typeface="+mj-lt"/>
              </a:rPr>
              <a:t>based on the Bitap algorithm</a:t>
            </a:r>
          </a:p>
          <a:p>
            <a:pPr marL="520700" indent="-342900">
              <a:lnSpc>
                <a:spcPct val="120000"/>
              </a:lnSpc>
              <a:spcAft>
                <a:spcPts val="0"/>
              </a:spcAft>
            </a:pPr>
            <a:r>
              <a:rPr lang="en-US" sz="2200" i="1" dirty="0">
                <a:solidFill>
                  <a:srgbClr val="00B050"/>
                </a:solidFill>
                <a:latin typeface="+mj-lt"/>
              </a:rPr>
              <a:t>First</a:t>
            </a:r>
            <a:r>
              <a:rPr lang="en-US" sz="2200" dirty="0">
                <a:solidFill>
                  <a:srgbClr val="00B050"/>
                </a:solidFill>
                <a:latin typeface="+mj-lt"/>
              </a:rPr>
              <a:t> ASM acceleration framework </a:t>
            </a:r>
            <a:r>
              <a:rPr lang="en-US" sz="2200" dirty="0">
                <a:solidFill>
                  <a:schemeClr val="tx1"/>
                </a:solidFill>
                <a:latin typeface="+mj-lt"/>
              </a:rPr>
              <a:t>for genome sequence analysis</a:t>
            </a:r>
          </a:p>
          <a:p>
            <a:pPr marL="520700" indent="-342900">
              <a:lnSpc>
                <a:spcPct val="120000"/>
              </a:lnSpc>
              <a:spcAft>
                <a:spcPts val="0"/>
              </a:spcAft>
            </a:pPr>
            <a:r>
              <a:rPr lang="en-US" sz="2200" dirty="0">
                <a:solidFill>
                  <a:schemeClr val="tx1"/>
                </a:solidFill>
                <a:latin typeface="+mj-lt"/>
              </a:rPr>
              <a:t>We overcome the </a:t>
            </a:r>
            <a:r>
              <a:rPr lang="en-US" sz="2200" dirty="0">
                <a:solidFill>
                  <a:srgbClr val="FE6200"/>
                </a:solidFill>
                <a:latin typeface="+mj-lt"/>
              </a:rPr>
              <a:t>five limitations </a:t>
            </a:r>
            <a:r>
              <a:rPr lang="en-US" sz="2200" dirty="0">
                <a:solidFill>
                  <a:schemeClr val="tx1"/>
                </a:solidFill>
                <a:latin typeface="+mj-lt"/>
              </a:rPr>
              <a:t>that hinder </a:t>
            </a:r>
            <a:r>
              <a:rPr lang="en-US" sz="2200" dirty="0" err="1">
                <a:solidFill>
                  <a:schemeClr val="tx1"/>
                </a:solidFill>
                <a:latin typeface="+mj-lt"/>
              </a:rPr>
              <a:t>Bitap’s</a:t>
            </a:r>
            <a:r>
              <a:rPr lang="en-US" sz="2200" dirty="0">
                <a:solidFill>
                  <a:schemeClr val="tx1"/>
                </a:solidFill>
                <a:latin typeface="+mj-lt"/>
              </a:rPr>
              <a:t> use in genome sequence analysis:</a:t>
            </a:r>
          </a:p>
          <a:p>
            <a:pPr marL="771525" lvl="1" indent="-223838">
              <a:lnSpc>
                <a:spcPct val="120000"/>
              </a:lnSpc>
              <a:spcBef>
                <a:spcPts val="1200"/>
              </a:spcBef>
              <a:spcAft>
                <a:spcPts val="0"/>
              </a:spcAft>
              <a:buClr>
                <a:srgbClr val="0070C0"/>
              </a:buClr>
            </a:pPr>
            <a:r>
              <a:rPr lang="en-US" sz="2200" dirty="0">
                <a:solidFill>
                  <a:schemeClr val="tx1"/>
                </a:solidFill>
                <a:latin typeface="+mj-lt"/>
              </a:rPr>
              <a:t>Modified and extended ASM algorithm</a:t>
            </a:r>
          </a:p>
          <a:p>
            <a:pPr marL="1081088" lvl="2" indent="-274638">
              <a:lnSpc>
                <a:spcPct val="120000"/>
              </a:lnSpc>
              <a:spcBef>
                <a:spcPts val="1200"/>
              </a:spcBef>
              <a:spcAft>
                <a:spcPts val="0"/>
              </a:spcAft>
              <a:buClr>
                <a:srgbClr val="0070C0"/>
              </a:buClr>
            </a:pPr>
            <a:r>
              <a:rPr lang="en-US" sz="2200" dirty="0">
                <a:solidFill>
                  <a:srgbClr val="0070C0"/>
                </a:solidFill>
                <a:latin typeface="+mj-lt"/>
              </a:rPr>
              <a:t>Highly-parallel Bitap </a:t>
            </a:r>
            <a:r>
              <a:rPr lang="en-US" sz="2200" dirty="0">
                <a:solidFill>
                  <a:schemeClr val="tx1"/>
                </a:solidFill>
                <a:latin typeface="+mj-lt"/>
              </a:rPr>
              <a:t>with long read support</a:t>
            </a:r>
          </a:p>
          <a:p>
            <a:pPr marL="1081088" lvl="2" indent="-274638">
              <a:lnSpc>
                <a:spcPct val="120000"/>
              </a:lnSpc>
              <a:spcBef>
                <a:spcPts val="1200"/>
              </a:spcBef>
              <a:spcAft>
                <a:spcPts val="0"/>
              </a:spcAft>
              <a:buClr>
                <a:srgbClr val="0070C0"/>
              </a:buClr>
            </a:pPr>
            <a:r>
              <a:rPr lang="en-US" sz="2200" dirty="0">
                <a:solidFill>
                  <a:srgbClr val="0070C0"/>
                </a:solidFill>
                <a:latin typeface="+mj-lt"/>
              </a:rPr>
              <a:t>Novel </a:t>
            </a:r>
            <a:r>
              <a:rPr lang="en-US" sz="2200" dirty="0">
                <a:solidFill>
                  <a:srgbClr val="0070C0"/>
                </a:solidFill>
              </a:rPr>
              <a:t>bitvector-based </a:t>
            </a:r>
            <a:r>
              <a:rPr lang="en-US" sz="2200" dirty="0">
                <a:solidFill>
                  <a:srgbClr val="0070C0"/>
                </a:solidFill>
                <a:latin typeface="+mj-lt"/>
              </a:rPr>
              <a:t>algorithm </a:t>
            </a:r>
            <a:r>
              <a:rPr lang="en-US" sz="2200" dirty="0">
                <a:solidFill>
                  <a:schemeClr val="tx1"/>
                </a:solidFill>
                <a:latin typeface="+mj-lt"/>
              </a:rPr>
              <a:t>to perform </a:t>
            </a:r>
            <a:r>
              <a:rPr lang="en-US" sz="2200" i="1" dirty="0">
                <a:solidFill>
                  <a:schemeClr val="tx1"/>
                </a:solidFill>
                <a:latin typeface="+mj-lt"/>
              </a:rPr>
              <a:t>traceback</a:t>
            </a:r>
            <a:r>
              <a:rPr lang="en-US" sz="2200" dirty="0">
                <a:solidFill>
                  <a:schemeClr val="tx1"/>
                </a:solidFill>
                <a:latin typeface="+mj-lt"/>
              </a:rPr>
              <a:t> </a:t>
            </a:r>
          </a:p>
          <a:p>
            <a:pPr marL="806450" lvl="1" indent="-258763">
              <a:lnSpc>
                <a:spcPct val="120000"/>
              </a:lnSpc>
              <a:spcBef>
                <a:spcPts val="1200"/>
              </a:spcBef>
              <a:spcAft>
                <a:spcPts val="0"/>
              </a:spcAft>
              <a:buClr>
                <a:srgbClr val="C00000"/>
              </a:buClr>
            </a:pPr>
            <a:r>
              <a:rPr lang="en-US" sz="2200" dirty="0">
                <a:solidFill>
                  <a:srgbClr val="C00000"/>
                </a:solidFill>
                <a:latin typeface="+mj-lt"/>
              </a:rPr>
              <a:t>Specialized, low-power and area-efficient hardware </a:t>
            </a:r>
            <a:r>
              <a:rPr lang="en-US" sz="2200" dirty="0">
                <a:solidFill>
                  <a:schemeClr val="tx1"/>
                </a:solidFill>
                <a:latin typeface="+mj-lt"/>
              </a:rPr>
              <a:t>for              both modified Bitap and novel traceback algorithms</a:t>
            </a:r>
          </a:p>
          <a:p>
            <a:pPr>
              <a:lnSpc>
                <a:spcPct val="120000"/>
              </a:lnSpc>
              <a:spcAft>
                <a:spcPts val="0"/>
              </a:spcAft>
            </a:pPr>
            <a:endParaRPr lang="en-US" sz="2200" dirty="0">
              <a:latin typeface="+mj-lt"/>
            </a:endParaRPr>
          </a:p>
        </p:txBody>
      </p:sp>
      <p:sp>
        <p:nvSpPr>
          <p:cNvPr id="5" name="Slide Number Placeholder 4">
            <a:extLst>
              <a:ext uri="{FF2B5EF4-FFF2-40B4-BE49-F238E27FC236}">
                <a16:creationId xmlns:a16="http://schemas.microsoft.com/office/drawing/2014/main" id="{0021086E-478F-D54F-956E-52EB0579186A}"/>
              </a:ext>
            </a:extLst>
          </p:cNvPr>
          <p:cNvSpPr>
            <a:spLocks noGrp="1"/>
          </p:cNvSpPr>
          <p:nvPr>
            <p:ph type="sldNum" sz="quarter" idx="10"/>
          </p:nvPr>
        </p:nvSpPr>
        <p:spPr/>
        <p:txBody>
          <a:bodyPr/>
          <a:lstStyle/>
          <a:p>
            <a:fld id="{BE67019E-6B59-9444-A8F8-0CFAB6B6981D}" type="slidenum">
              <a:rPr lang="en-US" smtClean="0"/>
              <a:pPr/>
              <a:t>60</a:t>
            </a:fld>
            <a:endParaRPr lang="en-US" dirty="0"/>
          </a:p>
        </p:txBody>
      </p:sp>
    </p:spTree>
    <p:custDataLst>
      <p:tags r:id="rId1"/>
    </p:custDataLst>
    <p:extLst>
      <p:ext uri="{BB962C8B-B14F-4D97-AF65-F5344CB8AC3E}">
        <p14:creationId xmlns:p14="http://schemas.microsoft.com/office/powerpoint/2010/main" val="423573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D7E1-7932-3D4C-9EC3-18FE058504EE}"/>
              </a:ext>
            </a:extLst>
          </p:cNvPr>
          <p:cNvSpPr>
            <a:spLocks noGrp="1"/>
          </p:cNvSpPr>
          <p:nvPr>
            <p:ph type="title"/>
          </p:nvPr>
        </p:nvSpPr>
        <p:spPr>
          <a:xfrm>
            <a:off x="366963" y="257434"/>
            <a:ext cx="8410073" cy="753467"/>
          </a:xfrm>
        </p:spPr>
        <p:txBody>
          <a:bodyPr>
            <a:normAutofit fontScale="90000"/>
          </a:bodyPr>
          <a:lstStyle/>
          <a:p>
            <a:r>
              <a:rPr lang="en-US" dirty="0"/>
              <a:t>GenASM Algorithm</a:t>
            </a:r>
          </a:p>
        </p:txBody>
      </p:sp>
      <p:sp>
        <p:nvSpPr>
          <p:cNvPr id="3" name="Content Placeholder 2">
            <a:extLst>
              <a:ext uri="{FF2B5EF4-FFF2-40B4-BE49-F238E27FC236}">
                <a16:creationId xmlns:a16="http://schemas.microsoft.com/office/drawing/2014/main" id="{FD3192DA-F9ED-2746-A4C9-215E80808AB7}"/>
              </a:ext>
            </a:extLst>
          </p:cNvPr>
          <p:cNvSpPr>
            <a:spLocks noGrp="1"/>
          </p:cNvSpPr>
          <p:nvPr>
            <p:ph idx="1"/>
          </p:nvPr>
        </p:nvSpPr>
        <p:spPr/>
        <p:txBody>
          <a:bodyPr>
            <a:noAutofit/>
          </a:bodyPr>
          <a:lstStyle/>
          <a:p>
            <a:pPr marL="520700" indent="-342900">
              <a:lnSpc>
                <a:spcPct val="120000"/>
              </a:lnSpc>
              <a:spcBef>
                <a:spcPts val="0"/>
              </a:spcBef>
              <a:spcAft>
                <a:spcPts val="0"/>
              </a:spcAft>
            </a:pPr>
            <a:r>
              <a:rPr lang="en-US" sz="2200" b="1" dirty="0">
                <a:solidFill>
                  <a:srgbClr val="00B050"/>
                </a:solidFill>
              </a:rPr>
              <a:t>GenASM-DC Algorithm: </a:t>
            </a:r>
          </a:p>
          <a:p>
            <a:pPr marL="889000" lvl="1" indent="-300038">
              <a:lnSpc>
                <a:spcPct val="120000"/>
              </a:lnSpc>
              <a:spcBef>
                <a:spcPts val="0"/>
              </a:spcBef>
              <a:spcAft>
                <a:spcPts val="0"/>
              </a:spcAft>
            </a:pPr>
            <a:r>
              <a:rPr lang="en-US" sz="2200" dirty="0">
                <a:solidFill>
                  <a:schemeClr val="tx1"/>
                </a:solidFill>
              </a:rPr>
              <a:t>Modified Bitap for </a:t>
            </a:r>
            <a:r>
              <a:rPr lang="en-US" sz="2200" dirty="0">
                <a:solidFill>
                  <a:srgbClr val="00B050"/>
                </a:solidFill>
              </a:rPr>
              <a:t>D</a:t>
            </a:r>
            <a:r>
              <a:rPr lang="en-US" sz="2200" dirty="0">
                <a:solidFill>
                  <a:schemeClr val="tx1"/>
                </a:solidFill>
              </a:rPr>
              <a:t>istance </a:t>
            </a:r>
            <a:r>
              <a:rPr lang="en-US" sz="2200" dirty="0">
                <a:solidFill>
                  <a:srgbClr val="00B050"/>
                </a:solidFill>
              </a:rPr>
              <a:t>C</a:t>
            </a:r>
            <a:r>
              <a:rPr lang="en-US" sz="2200" dirty="0">
                <a:solidFill>
                  <a:schemeClr val="tx1"/>
                </a:solidFill>
              </a:rPr>
              <a:t>alculation</a:t>
            </a:r>
          </a:p>
          <a:p>
            <a:pPr marL="889000" lvl="1" indent="-300038">
              <a:lnSpc>
                <a:spcPct val="120000"/>
              </a:lnSpc>
              <a:spcBef>
                <a:spcPts val="0"/>
              </a:spcBef>
              <a:spcAft>
                <a:spcPts val="0"/>
              </a:spcAft>
            </a:pPr>
            <a:r>
              <a:rPr lang="en-US" sz="2200" dirty="0">
                <a:solidFill>
                  <a:schemeClr val="tx1"/>
                </a:solidFill>
              </a:rPr>
              <a:t>Extended for efficient </a:t>
            </a:r>
            <a:r>
              <a:rPr lang="en-US" sz="2200" dirty="0">
                <a:solidFill>
                  <a:srgbClr val="00B050"/>
                </a:solidFill>
              </a:rPr>
              <a:t>long read support</a:t>
            </a:r>
          </a:p>
          <a:p>
            <a:pPr marL="889000" lvl="1" indent="-300038">
              <a:lnSpc>
                <a:spcPct val="120000"/>
              </a:lnSpc>
              <a:spcBef>
                <a:spcPts val="0"/>
              </a:spcBef>
              <a:spcAft>
                <a:spcPts val="0"/>
              </a:spcAft>
            </a:pPr>
            <a:r>
              <a:rPr lang="en-US" sz="2200" dirty="0">
                <a:solidFill>
                  <a:schemeClr val="tx1"/>
                </a:solidFill>
              </a:rPr>
              <a:t>Besides bit-parallelism that Bitap has, extended for parallelism:</a:t>
            </a:r>
          </a:p>
          <a:p>
            <a:pPr marL="1112838" lvl="2" indent="-223838">
              <a:lnSpc>
                <a:spcPct val="120000"/>
              </a:lnSpc>
              <a:spcBef>
                <a:spcPts val="0"/>
              </a:spcBef>
              <a:spcAft>
                <a:spcPts val="0"/>
              </a:spcAft>
            </a:pPr>
            <a:r>
              <a:rPr lang="en-US" sz="2200" dirty="0">
                <a:solidFill>
                  <a:srgbClr val="00B050"/>
                </a:solidFill>
              </a:rPr>
              <a:t>Loop unrolling</a:t>
            </a:r>
          </a:p>
          <a:p>
            <a:pPr marL="1112838" lvl="2" indent="-223838">
              <a:lnSpc>
                <a:spcPct val="120000"/>
              </a:lnSpc>
              <a:spcBef>
                <a:spcPts val="0"/>
              </a:spcBef>
              <a:spcAft>
                <a:spcPts val="0"/>
              </a:spcAft>
            </a:pPr>
            <a:r>
              <a:rPr lang="en-US" sz="2200" dirty="0">
                <a:solidFill>
                  <a:srgbClr val="00B050"/>
                </a:solidFill>
              </a:rPr>
              <a:t>Text-level parallelism</a:t>
            </a:r>
          </a:p>
          <a:p>
            <a:pPr marL="588962" lvl="1" indent="0">
              <a:lnSpc>
                <a:spcPct val="120000"/>
              </a:lnSpc>
              <a:spcBef>
                <a:spcPts val="0"/>
              </a:spcBef>
              <a:spcAft>
                <a:spcPts val="0"/>
              </a:spcAft>
              <a:buNone/>
            </a:pPr>
            <a:endParaRPr lang="en-US" sz="2200" dirty="0">
              <a:solidFill>
                <a:srgbClr val="00B050"/>
              </a:solidFill>
            </a:endParaRPr>
          </a:p>
          <a:p>
            <a:pPr marL="520700" indent="-342900">
              <a:lnSpc>
                <a:spcPct val="120000"/>
              </a:lnSpc>
              <a:spcBef>
                <a:spcPts val="0"/>
              </a:spcBef>
              <a:spcAft>
                <a:spcPts val="0"/>
              </a:spcAft>
            </a:pPr>
            <a:r>
              <a:rPr lang="en-US" sz="2200" b="1" dirty="0">
                <a:solidFill>
                  <a:srgbClr val="7030A0"/>
                </a:solidFill>
              </a:rPr>
              <a:t>GenASM-TB Algorithm: </a:t>
            </a:r>
          </a:p>
          <a:p>
            <a:pPr marL="889000" lvl="1" indent="-300038">
              <a:lnSpc>
                <a:spcPct val="120000"/>
              </a:lnSpc>
              <a:spcBef>
                <a:spcPts val="0"/>
              </a:spcBef>
              <a:spcAft>
                <a:spcPts val="0"/>
              </a:spcAft>
            </a:pPr>
            <a:r>
              <a:rPr lang="en-US" sz="2200" dirty="0">
                <a:solidFill>
                  <a:schemeClr val="tx1"/>
                </a:solidFill>
              </a:rPr>
              <a:t>Novel Bitap-compatible </a:t>
            </a:r>
            <a:r>
              <a:rPr lang="en-US" sz="2200" dirty="0" err="1">
                <a:solidFill>
                  <a:srgbClr val="7030A0"/>
                </a:solidFill>
              </a:rPr>
              <a:t>T</a:t>
            </a:r>
            <a:r>
              <a:rPr lang="en-US" sz="2200" dirty="0" err="1">
                <a:solidFill>
                  <a:schemeClr val="tx1"/>
                </a:solidFill>
              </a:rPr>
              <a:t>race</a:t>
            </a:r>
            <a:r>
              <a:rPr lang="en-US" sz="2200" dirty="0" err="1">
                <a:solidFill>
                  <a:srgbClr val="7030A0"/>
                </a:solidFill>
              </a:rPr>
              <a:t>B</a:t>
            </a:r>
            <a:r>
              <a:rPr lang="en-US" sz="2200" dirty="0" err="1">
                <a:solidFill>
                  <a:schemeClr val="tx1"/>
                </a:solidFill>
              </a:rPr>
              <a:t>ack</a:t>
            </a:r>
            <a:r>
              <a:rPr lang="en-US" sz="2200" dirty="0">
                <a:solidFill>
                  <a:schemeClr val="tx1"/>
                </a:solidFill>
              </a:rPr>
              <a:t> algorithm</a:t>
            </a:r>
          </a:p>
          <a:p>
            <a:pPr marL="889000" lvl="1" indent="-300038">
              <a:lnSpc>
                <a:spcPct val="120000"/>
              </a:lnSpc>
              <a:spcBef>
                <a:spcPts val="0"/>
              </a:spcBef>
              <a:spcAft>
                <a:spcPts val="0"/>
              </a:spcAft>
            </a:pPr>
            <a:r>
              <a:rPr lang="en-US" sz="2200" dirty="0">
                <a:solidFill>
                  <a:srgbClr val="7030A0"/>
                </a:solidFill>
              </a:rPr>
              <a:t>Walks through the intermediate bitvectors </a:t>
            </a:r>
            <a:r>
              <a:rPr lang="en-US" sz="2200" dirty="0">
                <a:solidFill>
                  <a:schemeClr val="tx1"/>
                </a:solidFill>
              </a:rPr>
              <a:t>(match, deletion, substitution, insertion) generated by GenASM-DC </a:t>
            </a:r>
          </a:p>
          <a:p>
            <a:pPr marL="889000" lvl="1" indent="-300038">
              <a:lnSpc>
                <a:spcPct val="120000"/>
              </a:lnSpc>
              <a:spcBef>
                <a:spcPts val="0"/>
              </a:spcBef>
              <a:spcAft>
                <a:spcPts val="0"/>
              </a:spcAft>
            </a:pPr>
            <a:r>
              <a:rPr lang="en-US" sz="2200" dirty="0">
                <a:solidFill>
                  <a:schemeClr val="tx1"/>
                </a:solidFill>
              </a:rPr>
              <a:t>Follows a </a:t>
            </a:r>
            <a:r>
              <a:rPr lang="en-US" sz="2200" dirty="0">
                <a:solidFill>
                  <a:srgbClr val="7030A0"/>
                </a:solidFill>
              </a:rPr>
              <a:t>divide-and-conquer approach </a:t>
            </a:r>
            <a:r>
              <a:rPr lang="en-US" sz="2200" dirty="0">
                <a:solidFill>
                  <a:schemeClr val="tx1"/>
                </a:solidFill>
              </a:rPr>
              <a:t>to decrease the    memory footprint</a:t>
            </a:r>
          </a:p>
          <a:p>
            <a:pPr marL="520700" indent="-342900">
              <a:lnSpc>
                <a:spcPct val="120000"/>
              </a:lnSpc>
              <a:spcBef>
                <a:spcPts val="0"/>
              </a:spcBef>
              <a:spcAft>
                <a:spcPts val="0"/>
              </a:spcAft>
            </a:pPr>
            <a:endParaRPr lang="en-US" sz="2200" dirty="0"/>
          </a:p>
          <a:p>
            <a:pPr marL="784225" lvl="1" indent="-342900">
              <a:lnSpc>
                <a:spcPct val="120000"/>
              </a:lnSpc>
              <a:spcBef>
                <a:spcPts val="0"/>
              </a:spcBef>
              <a:spcAft>
                <a:spcPts val="0"/>
              </a:spcAft>
            </a:pPr>
            <a:endParaRPr lang="en-US" sz="2200" dirty="0"/>
          </a:p>
          <a:p>
            <a:pPr marL="177800" indent="0">
              <a:lnSpc>
                <a:spcPct val="120000"/>
              </a:lnSpc>
              <a:spcBef>
                <a:spcPts val="0"/>
              </a:spcBef>
              <a:spcAft>
                <a:spcPts val="0"/>
              </a:spcAft>
              <a:buNone/>
            </a:pPr>
            <a:endParaRPr lang="en-US" sz="2200" dirty="0">
              <a:solidFill>
                <a:schemeClr val="tx1"/>
              </a:solidFill>
            </a:endParaRPr>
          </a:p>
        </p:txBody>
      </p:sp>
      <p:sp>
        <p:nvSpPr>
          <p:cNvPr id="5" name="Slide Number Placeholder 4">
            <a:extLst>
              <a:ext uri="{FF2B5EF4-FFF2-40B4-BE49-F238E27FC236}">
                <a16:creationId xmlns:a16="http://schemas.microsoft.com/office/drawing/2014/main" id="{7041CBCE-D463-D04B-B8F5-012540FD04CD}"/>
              </a:ext>
            </a:extLst>
          </p:cNvPr>
          <p:cNvSpPr>
            <a:spLocks noGrp="1"/>
          </p:cNvSpPr>
          <p:nvPr>
            <p:ph type="sldNum" sz="quarter" idx="10"/>
          </p:nvPr>
        </p:nvSpPr>
        <p:spPr/>
        <p:txBody>
          <a:bodyPr/>
          <a:lstStyle/>
          <a:p>
            <a:fld id="{BE67019E-6B59-9444-A8F8-0CFAB6B6981D}" type="slidenum">
              <a:rPr lang="en-US" smtClean="0"/>
              <a:pPr/>
              <a:t>61</a:t>
            </a:fld>
            <a:endParaRPr lang="en-US" dirty="0"/>
          </a:p>
        </p:txBody>
      </p:sp>
    </p:spTree>
    <p:custDataLst>
      <p:tags r:id="rId1"/>
    </p:custDataLst>
    <p:extLst>
      <p:ext uri="{BB962C8B-B14F-4D97-AF65-F5344CB8AC3E}">
        <p14:creationId xmlns:p14="http://schemas.microsoft.com/office/powerpoint/2010/main" val="42175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DB21-9B9B-0C43-9C88-1965997A5C6C}"/>
              </a:ext>
            </a:extLst>
          </p:cNvPr>
          <p:cNvSpPr>
            <a:spLocks noGrp="1"/>
          </p:cNvSpPr>
          <p:nvPr>
            <p:ph type="title"/>
          </p:nvPr>
        </p:nvSpPr>
        <p:spPr/>
        <p:txBody>
          <a:bodyPr>
            <a:normAutofit fontScale="90000"/>
          </a:bodyPr>
          <a:lstStyle/>
          <a:p>
            <a:r>
              <a:rPr lang="en-US" dirty="0"/>
              <a:t>Loop Unrolling in GenASM-DC</a:t>
            </a:r>
          </a:p>
        </p:txBody>
      </p:sp>
      <p:sp>
        <p:nvSpPr>
          <p:cNvPr id="4" name="Slide Number Placeholder 3">
            <a:extLst>
              <a:ext uri="{FF2B5EF4-FFF2-40B4-BE49-F238E27FC236}">
                <a16:creationId xmlns:a16="http://schemas.microsoft.com/office/drawing/2014/main" id="{948E7B0D-D464-1441-BA69-BD4A3DE6F7C1}"/>
              </a:ext>
            </a:extLst>
          </p:cNvPr>
          <p:cNvSpPr>
            <a:spLocks noGrp="1"/>
          </p:cNvSpPr>
          <p:nvPr>
            <p:ph type="sldNum" sz="quarter" idx="10"/>
          </p:nvPr>
        </p:nvSpPr>
        <p:spPr/>
        <p:txBody>
          <a:bodyPr/>
          <a:lstStyle/>
          <a:p>
            <a:fld id="{BE67019E-6B59-9444-A8F8-0CFAB6B6981D}" type="slidenum">
              <a:rPr lang="en-US" smtClean="0"/>
              <a:pPr/>
              <a:t>62</a:t>
            </a:fld>
            <a:endParaRPr lang="en-US" dirty="0"/>
          </a:p>
        </p:txBody>
      </p:sp>
      <p:pic>
        <p:nvPicPr>
          <p:cNvPr id="6" name="Picture 5">
            <a:extLst>
              <a:ext uri="{FF2B5EF4-FFF2-40B4-BE49-F238E27FC236}">
                <a16:creationId xmlns:a16="http://schemas.microsoft.com/office/drawing/2014/main" id="{BE946FE0-B0BF-A544-B31C-14A849B2E017}"/>
              </a:ext>
            </a:extLst>
          </p:cNvPr>
          <p:cNvPicPr>
            <a:picLocks noChangeAspect="1"/>
          </p:cNvPicPr>
          <p:nvPr/>
        </p:nvPicPr>
        <p:blipFill>
          <a:blip r:embed="rId2"/>
          <a:stretch>
            <a:fillRect/>
          </a:stretch>
        </p:blipFill>
        <p:spPr>
          <a:xfrm>
            <a:off x="999048" y="1512591"/>
            <a:ext cx="7145903" cy="4664893"/>
          </a:xfrm>
          <a:prstGeom prst="rect">
            <a:avLst/>
          </a:prstGeom>
        </p:spPr>
      </p:pic>
    </p:spTree>
    <p:extLst>
      <p:ext uri="{BB962C8B-B14F-4D97-AF65-F5344CB8AC3E}">
        <p14:creationId xmlns:p14="http://schemas.microsoft.com/office/powerpoint/2010/main" val="3530493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E5A7-EB13-144C-8B9A-B29CA8EED37B}"/>
              </a:ext>
            </a:extLst>
          </p:cNvPr>
          <p:cNvSpPr>
            <a:spLocks noGrp="1"/>
          </p:cNvSpPr>
          <p:nvPr>
            <p:ph type="title"/>
          </p:nvPr>
        </p:nvSpPr>
        <p:spPr/>
        <p:txBody>
          <a:bodyPr>
            <a:normAutofit fontScale="90000"/>
          </a:bodyPr>
          <a:lstStyle/>
          <a:p>
            <a:r>
              <a:rPr lang="en-US" dirty="0"/>
              <a:t>Traceback Example with GenASM-TB</a:t>
            </a:r>
          </a:p>
        </p:txBody>
      </p:sp>
      <p:sp>
        <p:nvSpPr>
          <p:cNvPr id="4" name="Slide Number Placeholder 3">
            <a:extLst>
              <a:ext uri="{FF2B5EF4-FFF2-40B4-BE49-F238E27FC236}">
                <a16:creationId xmlns:a16="http://schemas.microsoft.com/office/drawing/2014/main" id="{14EB4772-CB2B-FB4F-8026-AF043B128C65}"/>
              </a:ext>
            </a:extLst>
          </p:cNvPr>
          <p:cNvSpPr>
            <a:spLocks noGrp="1"/>
          </p:cNvSpPr>
          <p:nvPr>
            <p:ph type="sldNum" sz="quarter" idx="10"/>
          </p:nvPr>
        </p:nvSpPr>
        <p:spPr/>
        <p:txBody>
          <a:bodyPr/>
          <a:lstStyle/>
          <a:p>
            <a:fld id="{BE67019E-6B59-9444-A8F8-0CFAB6B6981D}" type="slidenum">
              <a:rPr lang="en-US" smtClean="0"/>
              <a:pPr/>
              <a:t>63</a:t>
            </a:fld>
            <a:endParaRPr lang="en-US" dirty="0"/>
          </a:p>
        </p:txBody>
      </p:sp>
      <p:pic>
        <p:nvPicPr>
          <p:cNvPr id="6" name="Picture 5">
            <a:extLst>
              <a:ext uri="{FF2B5EF4-FFF2-40B4-BE49-F238E27FC236}">
                <a16:creationId xmlns:a16="http://schemas.microsoft.com/office/drawing/2014/main" id="{59B62FDC-9705-7F49-B781-528911BC7EC4}"/>
              </a:ext>
            </a:extLst>
          </p:cNvPr>
          <p:cNvPicPr>
            <a:picLocks noChangeAspect="1"/>
          </p:cNvPicPr>
          <p:nvPr/>
        </p:nvPicPr>
        <p:blipFill>
          <a:blip r:embed="rId2"/>
          <a:stretch>
            <a:fillRect/>
          </a:stretch>
        </p:blipFill>
        <p:spPr>
          <a:xfrm>
            <a:off x="946149" y="1321069"/>
            <a:ext cx="7251700" cy="4940300"/>
          </a:xfrm>
          <a:prstGeom prst="rect">
            <a:avLst/>
          </a:prstGeom>
        </p:spPr>
      </p:pic>
    </p:spTree>
    <p:extLst>
      <p:ext uri="{BB962C8B-B14F-4D97-AF65-F5344CB8AC3E}">
        <p14:creationId xmlns:p14="http://schemas.microsoft.com/office/powerpoint/2010/main" val="3342270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48BEC95D-5242-1445-B6FF-1297E3AE86BB}"/>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98" name="TextBox 97">
            <a:extLst>
              <a:ext uri="{FF2B5EF4-FFF2-40B4-BE49-F238E27FC236}">
                <a16:creationId xmlns:a16="http://schemas.microsoft.com/office/drawing/2014/main" id="{A3A01C92-18BE-DC41-AC75-77BB85F9BB4C}"/>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99" name="TextBox 98">
            <a:extLst>
              <a:ext uri="{FF2B5EF4-FFF2-40B4-BE49-F238E27FC236}">
                <a16:creationId xmlns:a16="http://schemas.microsoft.com/office/drawing/2014/main" id="{39218610-939D-B048-9A6D-92E206AF6746}"/>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83" name="Picture 82">
            <a:extLst>
              <a:ext uri="{FF2B5EF4-FFF2-40B4-BE49-F238E27FC236}">
                <a16:creationId xmlns:a16="http://schemas.microsoft.com/office/drawing/2014/main" id="{9F2E1CB4-DB06-DD43-9598-B4C988968E06}"/>
              </a:ext>
            </a:extLst>
          </p:cNvPr>
          <p:cNvPicPr>
            <a:picLocks/>
          </p:cNvPicPr>
          <p:nvPr/>
        </p:nvPicPr>
        <p:blipFill rotWithShape="1">
          <a:blip r:embed="rId4"/>
          <a:srcRect l="54403"/>
          <a:stretch/>
        </p:blipFill>
        <p:spPr>
          <a:xfrm>
            <a:off x="5856978" y="1180225"/>
            <a:ext cx="3013177" cy="3195178"/>
          </a:xfrm>
          <a:prstGeom prst="rect">
            <a:avLst/>
          </a:prstGeom>
        </p:spPr>
      </p:pic>
      <p:pic>
        <p:nvPicPr>
          <p:cNvPr id="84" name="Picture 83">
            <a:extLst>
              <a:ext uri="{FF2B5EF4-FFF2-40B4-BE49-F238E27FC236}">
                <a16:creationId xmlns:a16="http://schemas.microsoft.com/office/drawing/2014/main" id="{3184E677-89EB-1F4D-9BB2-40F7EFBD3CA5}"/>
              </a:ext>
            </a:extLst>
          </p:cNvPr>
          <p:cNvPicPr>
            <a:picLocks noChangeAspect="1"/>
          </p:cNvPicPr>
          <p:nvPr/>
        </p:nvPicPr>
        <p:blipFill rotWithShape="1">
          <a:blip r:embed="rId5"/>
          <a:srcRect r="45949"/>
          <a:stretch/>
        </p:blipFill>
        <p:spPr>
          <a:xfrm>
            <a:off x="2242087" y="1180225"/>
            <a:ext cx="3571827" cy="3195178"/>
          </a:xfrm>
          <a:prstGeom prst="rect">
            <a:avLst/>
          </a:prstGeom>
        </p:spPr>
      </p:pic>
      <p:sp>
        <p:nvSpPr>
          <p:cNvPr id="2" name="Title 1">
            <a:extLst>
              <a:ext uri="{FF2B5EF4-FFF2-40B4-BE49-F238E27FC236}">
                <a16:creationId xmlns:a16="http://schemas.microsoft.com/office/drawing/2014/main" id="{1B69E1B1-900D-AE42-B885-FB604CB610B7}"/>
              </a:ext>
            </a:extLst>
          </p:cNvPr>
          <p:cNvSpPr>
            <a:spLocks noGrp="1"/>
          </p:cNvSpPr>
          <p:nvPr>
            <p:ph type="title"/>
          </p:nvPr>
        </p:nvSpPr>
        <p:spPr>
          <a:xfrm>
            <a:off x="366963" y="257434"/>
            <a:ext cx="8410073" cy="753467"/>
          </a:xfrm>
        </p:spPr>
        <p:txBody>
          <a:bodyPr>
            <a:normAutofit fontScale="90000"/>
          </a:bodyPr>
          <a:lstStyle/>
          <a:p>
            <a:r>
              <a:rPr lang="en-US" dirty="0"/>
              <a:t>GenASM Hardware Design</a:t>
            </a:r>
          </a:p>
        </p:txBody>
      </p:sp>
      <p:sp>
        <p:nvSpPr>
          <p:cNvPr id="3" name="Slide Number Placeholder 2">
            <a:extLst>
              <a:ext uri="{FF2B5EF4-FFF2-40B4-BE49-F238E27FC236}">
                <a16:creationId xmlns:a16="http://schemas.microsoft.com/office/drawing/2014/main" id="{95327947-F438-2147-A6C6-B1DE7A808D92}"/>
              </a:ext>
            </a:extLst>
          </p:cNvPr>
          <p:cNvSpPr>
            <a:spLocks noGrp="1"/>
          </p:cNvSpPr>
          <p:nvPr>
            <p:ph type="sldNum" sz="quarter" idx="10"/>
          </p:nvPr>
        </p:nvSpPr>
        <p:spPr/>
        <p:txBody>
          <a:bodyPr/>
          <a:lstStyle/>
          <a:p>
            <a:fld id="{BE67019E-6B59-9444-A8F8-0CFAB6B6981D}" type="slidenum">
              <a:rPr lang="en-US" smtClean="0"/>
              <a:pPr/>
              <a:t>64</a:t>
            </a:fld>
            <a:endParaRPr lang="en-US" dirty="0"/>
          </a:p>
        </p:txBody>
      </p:sp>
      <p:cxnSp>
        <p:nvCxnSpPr>
          <p:cNvPr id="64" name="Straight Connector 63">
            <a:extLst>
              <a:ext uri="{FF2B5EF4-FFF2-40B4-BE49-F238E27FC236}">
                <a16:creationId xmlns:a16="http://schemas.microsoft.com/office/drawing/2014/main" id="{B27D210F-4CD4-8E42-85CA-2070CB4D1BA6}"/>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E2C23F0-9BFA-3D46-AD7D-45A1E4299135}"/>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 name="Rectangle 4">
            <a:extLst>
              <a:ext uri="{FF2B5EF4-FFF2-40B4-BE49-F238E27FC236}">
                <a16:creationId xmlns:a16="http://schemas.microsoft.com/office/drawing/2014/main" id="{8569F024-29B5-F240-A68A-1B18EF56708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6" name="Rectangle 5">
            <a:extLst>
              <a:ext uri="{FF2B5EF4-FFF2-40B4-BE49-F238E27FC236}">
                <a16:creationId xmlns:a16="http://schemas.microsoft.com/office/drawing/2014/main" id="{89437F79-F9D7-384C-8586-8F9603BA6CD5}"/>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47" name="TextBox 46">
            <a:extLst>
              <a:ext uri="{FF2B5EF4-FFF2-40B4-BE49-F238E27FC236}">
                <a16:creationId xmlns:a16="http://schemas.microsoft.com/office/drawing/2014/main" id="{E4D4197C-BD3C-D540-A871-01293B70AAFA}"/>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95" name="TextBox 94">
            <a:extLst>
              <a:ext uri="{FF2B5EF4-FFF2-40B4-BE49-F238E27FC236}">
                <a16:creationId xmlns:a16="http://schemas.microsoft.com/office/drawing/2014/main" id="{8EBACF83-976B-674A-866A-9D6AE55F8723}"/>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96" name="TextBox 95">
            <a:extLst>
              <a:ext uri="{FF2B5EF4-FFF2-40B4-BE49-F238E27FC236}">
                <a16:creationId xmlns:a16="http://schemas.microsoft.com/office/drawing/2014/main" id="{0EF49DC6-094C-814D-8FDE-3A004C471D52}"/>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97" name="TextBox 96">
            <a:extLst>
              <a:ext uri="{FF2B5EF4-FFF2-40B4-BE49-F238E27FC236}">
                <a16:creationId xmlns:a16="http://schemas.microsoft.com/office/drawing/2014/main" id="{EC1FB049-4E97-D84B-A90E-4FF82A5F1A0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6C6B4FEB-5584-0747-93F1-DAD48F9011B1}"/>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89" name="TextBox 88">
            <a:extLst>
              <a:ext uri="{FF2B5EF4-FFF2-40B4-BE49-F238E27FC236}">
                <a16:creationId xmlns:a16="http://schemas.microsoft.com/office/drawing/2014/main" id="{07E0B3D6-29D3-7C4D-96F2-54D4478201D4}"/>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48" name="TextBox 47">
            <a:extLst>
              <a:ext uri="{FF2B5EF4-FFF2-40B4-BE49-F238E27FC236}">
                <a16:creationId xmlns:a16="http://schemas.microsoft.com/office/drawing/2014/main" id="{F82AFE28-A730-F54B-BDB9-2903F5C46379}"/>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49" name="TextBox 48">
            <a:extLst>
              <a:ext uri="{FF2B5EF4-FFF2-40B4-BE49-F238E27FC236}">
                <a16:creationId xmlns:a16="http://schemas.microsoft.com/office/drawing/2014/main" id="{06E67603-A052-9F46-A113-7D67CE7803AA}"/>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51" name="TextBox 50">
            <a:extLst>
              <a:ext uri="{FF2B5EF4-FFF2-40B4-BE49-F238E27FC236}">
                <a16:creationId xmlns:a16="http://schemas.microsoft.com/office/drawing/2014/main" id="{8B0C5D13-221E-FA4B-AC59-0C9DA7A468A8}"/>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52" name="Straight Arrow Connector 51">
            <a:extLst>
              <a:ext uri="{FF2B5EF4-FFF2-40B4-BE49-F238E27FC236}">
                <a16:creationId xmlns:a16="http://schemas.microsoft.com/office/drawing/2014/main" id="{6EF9E3F9-83F0-BD4C-B62A-C7193DF60C22}"/>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D97E67-96E5-5C47-961F-EC29E543ECC2}"/>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54" name="Straight Arrow Connector 53">
            <a:extLst>
              <a:ext uri="{FF2B5EF4-FFF2-40B4-BE49-F238E27FC236}">
                <a16:creationId xmlns:a16="http://schemas.microsoft.com/office/drawing/2014/main" id="{E267709E-DB69-4A4B-8ABC-E8AB4447C52E}"/>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E425066-E6B0-A846-B017-B7DB488B8F0E}"/>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59" name="Straight Arrow Connector 58">
            <a:extLst>
              <a:ext uri="{FF2B5EF4-FFF2-40B4-BE49-F238E27FC236}">
                <a16:creationId xmlns:a16="http://schemas.microsoft.com/office/drawing/2014/main" id="{83E5CFBE-2E5A-7249-B643-97F99991CF2C}"/>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04AF4D6-2AF0-0544-B486-565A91BDA3BB}"/>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66" name="TextBox 65">
            <a:extLst>
              <a:ext uri="{FF2B5EF4-FFF2-40B4-BE49-F238E27FC236}">
                <a16:creationId xmlns:a16="http://schemas.microsoft.com/office/drawing/2014/main" id="{D6FCD6C1-7C56-7E47-9E5B-55C628394A5E}"/>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67" name="TextBox 66">
            <a:extLst>
              <a:ext uri="{FF2B5EF4-FFF2-40B4-BE49-F238E27FC236}">
                <a16:creationId xmlns:a16="http://schemas.microsoft.com/office/drawing/2014/main" id="{DD598BED-0A71-E54D-96B6-2DEF337EE61C}"/>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68" name="TextBox 67">
            <a:extLst>
              <a:ext uri="{FF2B5EF4-FFF2-40B4-BE49-F238E27FC236}">
                <a16:creationId xmlns:a16="http://schemas.microsoft.com/office/drawing/2014/main" id="{CB306A5A-D800-C44F-A92E-DA735463AEA2}"/>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69" name="TextBox 68">
            <a:extLst>
              <a:ext uri="{FF2B5EF4-FFF2-40B4-BE49-F238E27FC236}">
                <a16:creationId xmlns:a16="http://schemas.microsoft.com/office/drawing/2014/main" id="{F794A57F-2F57-C24C-A1FA-05A10C1437F8}"/>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0" name="TextBox 69">
            <a:extLst>
              <a:ext uri="{FF2B5EF4-FFF2-40B4-BE49-F238E27FC236}">
                <a16:creationId xmlns:a16="http://schemas.microsoft.com/office/drawing/2014/main" id="{3A529D52-E8B8-D247-8C17-FE4B7520194E}"/>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cxnSp>
        <p:nvCxnSpPr>
          <p:cNvPr id="72" name="Straight Arrow Connector 71">
            <a:extLst>
              <a:ext uri="{FF2B5EF4-FFF2-40B4-BE49-F238E27FC236}">
                <a16:creationId xmlns:a16="http://schemas.microsoft.com/office/drawing/2014/main" id="{54B56202-BE97-8247-9FF6-AE6315245A0C}"/>
              </a:ext>
            </a:extLst>
          </p:cNvPr>
          <p:cNvCxnSpPr>
            <a:cxnSpLocks/>
          </p:cNvCxnSpPr>
          <p:nvPr/>
        </p:nvCxnSpPr>
        <p:spPr>
          <a:xfrm>
            <a:off x="1374787" y="1945455"/>
            <a:ext cx="87387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C5433CA-81F8-0D4C-AA7B-663062C71A40}"/>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cxnSp>
        <p:nvCxnSpPr>
          <p:cNvPr id="38" name="Straight Arrow Connector 37">
            <a:extLst>
              <a:ext uri="{FF2B5EF4-FFF2-40B4-BE49-F238E27FC236}">
                <a16:creationId xmlns:a16="http://schemas.microsoft.com/office/drawing/2014/main" id="{91336D77-ECFE-BC4A-B70A-5C5DB7A8ED39}"/>
              </a:ext>
            </a:extLst>
          </p:cNvPr>
          <p:cNvCxnSpPr>
            <a:cxnSpLocks/>
          </p:cNvCxnSpPr>
          <p:nvPr/>
        </p:nvCxnSpPr>
        <p:spPr>
          <a:xfrm>
            <a:off x="3303362" y="2094000"/>
            <a:ext cx="0" cy="7451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35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animBg="1"/>
      <p:bldP spid="49" grpId="0" animBg="1"/>
      <p:bldP spid="57" grpId="0" animBg="1"/>
      <p:bldP spid="65" grpId="0"/>
      <p:bldP spid="66" grpId="0"/>
      <p:bldP spid="67" grpId="0" animBg="1"/>
      <p:bldP spid="68" grpId="0" animBg="1"/>
      <p:bldP spid="69" grpId="0" animBg="1"/>
      <p:bldP spid="70" grpId="0" animBg="1"/>
      <p:bldP spid="10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65</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cxnSp>
        <p:nvCxnSpPr>
          <p:cNvPr id="117" name="Straight Arrow Connector 116">
            <a:extLst>
              <a:ext uri="{FF2B5EF4-FFF2-40B4-BE49-F238E27FC236}">
                <a16:creationId xmlns:a16="http://schemas.microsoft.com/office/drawing/2014/main" id="{E4FFE967-0E24-4047-B38E-73DA9C85BFD3}"/>
              </a:ext>
            </a:extLst>
          </p:cNvPr>
          <p:cNvCxnSpPr>
            <a:cxnSpLocks/>
          </p:cNvCxnSpPr>
          <p:nvPr/>
        </p:nvCxnSpPr>
        <p:spPr>
          <a:xfrm flipV="1">
            <a:off x="6413678" y="3085322"/>
            <a:ext cx="90295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EC5E8819-1B0B-D548-97C2-C7DE80E250A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Read </a:t>
            </a:r>
          </a:p>
          <a:p>
            <a:pPr algn="ctr">
              <a:lnSpc>
                <a:spcPct val="90000"/>
              </a:lnSpc>
            </a:pPr>
            <a:r>
              <a:rPr lang="en-US" sz="1220" dirty="0">
                <a:solidFill>
                  <a:srgbClr val="C00000"/>
                </a:solidFill>
                <a:latin typeface="Corbel" panose="020B0503020204020204" pitchFamily="34" charset="0"/>
              </a:rPr>
              <a:t>bitvectors</a:t>
            </a:r>
          </a:p>
        </p:txBody>
      </p:sp>
      <p:sp>
        <p:nvSpPr>
          <p:cNvPr id="119" name="TextBox 118">
            <a:extLst>
              <a:ext uri="{FF2B5EF4-FFF2-40B4-BE49-F238E27FC236}">
                <a16:creationId xmlns:a16="http://schemas.microsoft.com/office/drawing/2014/main" id="{D815CD1C-7288-604F-BB7A-237C8BD9A10F}"/>
              </a:ext>
            </a:extLst>
          </p:cNvPr>
          <p:cNvSpPr txBox="1">
            <a:spLocks noChangeAspect="1"/>
          </p:cNvSpPr>
          <p:nvPr/>
        </p:nvSpPr>
        <p:spPr>
          <a:xfrm>
            <a:off x="6729912" y="2770532"/>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114" name="Straight Arrow Connector 113">
            <a:extLst>
              <a:ext uri="{FF2B5EF4-FFF2-40B4-BE49-F238E27FC236}">
                <a16:creationId xmlns:a16="http://schemas.microsoft.com/office/drawing/2014/main" id="{D614D36B-9B43-4646-AC90-1F4D4ADAA4DD}"/>
              </a:ext>
            </a:extLst>
          </p:cNvPr>
          <p:cNvCxnSpPr>
            <a:cxnSpLocks/>
          </p:cNvCxnSpPr>
          <p:nvPr/>
        </p:nvCxnSpPr>
        <p:spPr>
          <a:xfrm flipV="1">
            <a:off x="4327613" y="3097751"/>
            <a:ext cx="9658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55D50D42-C3D1-9F48-BCE1-982F81A19D33}"/>
              </a:ext>
            </a:extLst>
          </p:cNvPr>
          <p:cNvSpPr/>
          <p:nvPr/>
        </p:nvSpPr>
        <p:spPr>
          <a:xfrm>
            <a:off x="4399195" y="3108053"/>
            <a:ext cx="8435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Write </a:t>
            </a:r>
          </a:p>
          <a:p>
            <a:pPr algn="ctr">
              <a:lnSpc>
                <a:spcPct val="90000"/>
              </a:lnSpc>
            </a:pPr>
            <a:r>
              <a:rPr lang="en-US" sz="1220" dirty="0">
                <a:solidFill>
                  <a:srgbClr val="C00000"/>
                </a:solidFill>
                <a:latin typeface="Corbel" panose="020B0503020204020204" pitchFamily="34" charset="0"/>
              </a:rPr>
              <a:t>bitvectors</a:t>
            </a:r>
          </a:p>
        </p:txBody>
      </p:sp>
      <p:sp>
        <p:nvSpPr>
          <p:cNvPr id="116" name="TextBox 115">
            <a:extLst>
              <a:ext uri="{FF2B5EF4-FFF2-40B4-BE49-F238E27FC236}">
                <a16:creationId xmlns:a16="http://schemas.microsoft.com/office/drawing/2014/main" id="{DA6E12A7-B424-344E-A49F-3C09BD875C57}"/>
              </a:ext>
            </a:extLst>
          </p:cNvPr>
          <p:cNvSpPr txBox="1">
            <a:spLocks noChangeAspect="1"/>
          </p:cNvSpPr>
          <p:nvPr/>
        </p:nvSpPr>
        <p:spPr>
          <a:xfrm>
            <a:off x="4685967" y="2785587"/>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112" name="TextBox 111">
            <a:extLst>
              <a:ext uri="{FF2B5EF4-FFF2-40B4-BE49-F238E27FC236}">
                <a16:creationId xmlns:a16="http://schemas.microsoft.com/office/drawing/2014/main" id="{3098C794-DD81-CA49-81A6-072385F90E1B}"/>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Generate </a:t>
            </a:r>
          </a:p>
          <a:p>
            <a:pPr algn="ctr">
              <a:lnSpc>
                <a:spcPct val="90000"/>
              </a:lnSpc>
            </a:pPr>
            <a:r>
              <a:rPr lang="en-US" sz="1220" dirty="0">
                <a:solidFill>
                  <a:srgbClr val="C00000"/>
                </a:solidFill>
                <a:latin typeface="Corbel" panose="020B0503020204020204" pitchFamily="34" charset="0"/>
              </a:rPr>
              <a:t>bitvectors</a:t>
            </a:r>
          </a:p>
        </p:txBody>
      </p:sp>
      <p:sp>
        <p:nvSpPr>
          <p:cNvPr id="113" name="TextBox 112">
            <a:extLst>
              <a:ext uri="{FF2B5EF4-FFF2-40B4-BE49-F238E27FC236}">
                <a16:creationId xmlns:a16="http://schemas.microsoft.com/office/drawing/2014/main" id="{CFB1860A-D7E0-F841-B5C2-8ED42D70E02A}"/>
              </a:ext>
            </a:extLst>
          </p:cNvPr>
          <p:cNvSpPr txBox="1">
            <a:spLocks noChangeAspect="1"/>
          </p:cNvSpPr>
          <p:nvPr/>
        </p:nvSpPr>
        <p:spPr>
          <a:xfrm>
            <a:off x="3599745" y="3796538"/>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cxnSp>
        <p:nvCxnSpPr>
          <p:cNvPr id="109" name="Straight Arrow Connector 108">
            <a:extLst>
              <a:ext uri="{FF2B5EF4-FFF2-40B4-BE49-F238E27FC236}">
                <a16:creationId xmlns:a16="http://schemas.microsoft.com/office/drawing/2014/main" id="{91411551-D6DD-724A-9B60-F2178BCCEB13}"/>
              </a:ext>
            </a:extLst>
          </p:cNvPr>
          <p:cNvCxnSpPr>
            <a:cxnSpLocks/>
          </p:cNvCxnSpPr>
          <p:nvPr/>
        </p:nvCxnSpPr>
        <p:spPr>
          <a:xfrm>
            <a:off x="3303362" y="2094000"/>
            <a:ext cx="0" cy="745123"/>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7835F5C-809F-5A40-A776-29B2301B5029}"/>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solidFill>
                  <a:srgbClr val="C00000"/>
                </a:solidFill>
                <a:latin typeface="Corbel" panose="020B0503020204020204" pitchFamily="34" charset="0"/>
              </a:rPr>
              <a:t>sub-text &amp; </a:t>
            </a:r>
          </a:p>
          <a:p>
            <a:pPr algn="ctr">
              <a:lnSpc>
                <a:spcPct val="90000"/>
              </a:lnSpc>
            </a:pPr>
            <a:r>
              <a:rPr lang="en-US" sz="1220" dirty="0">
                <a:solidFill>
                  <a:srgbClr val="C00000"/>
                </a:solidFill>
                <a:latin typeface="Corbel" panose="020B0503020204020204" pitchFamily="34" charset="0"/>
              </a:rPr>
              <a:t>sub-pattern</a:t>
            </a:r>
          </a:p>
        </p:txBody>
      </p:sp>
      <p:sp>
        <p:nvSpPr>
          <p:cNvPr id="111" name="TextBox 110">
            <a:extLst>
              <a:ext uri="{FF2B5EF4-FFF2-40B4-BE49-F238E27FC236}">
                <a16:creationId xmlns:a16="http://schemas.microsoft.com/office/drawing/2014/main" id="{9EE642EE-C4A0-344A-A361-86267D469ED7}"/>
              </a:ext>
            </a:extLst>
          </p:cNvPr>
          <p:cNvSpPr txBox="1">
            <a:spLocks noChangeAspect="1"/>
          </p:cNvSpPr>
          <p:nvPr/>
        </p:nvSpPr>
        <p:spPr>
          <a:xfrm>
            <a:off x="2587796" y="2296727"/>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106" name="Rectangle 105">
            <a:extLst>
              <a:ext uri="{FF2B5EF4-FFF2-40B4-BE49-F238E27FC236}">
                <a16:creationId xmlns:a16="http://schemas.microsoft.com/office/drawing/2014/main" id="{29E2CB3E-653D-DE43-9F90-2FD09EF2BDF7}"/>
              </a:ext>
            </a:extLst>
          </p:cNvPr>
          <p:cNvSpPr/>
          <p:nvPr/>
        </p:nvSpPr>
        <p:spPr>
          <a:xfrm>
            <a:off x="1389993" y="1958976"/>
            <a:ext cx="847629" cy="784830"/>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reference text </a:t>
            </a:r>
          </a:p>
          <a:p>
            <a:pPr algn="ctr">
              <a:lnSpc>
                <a:spcPct val="90000"/>
              </a:lnSpc>
            </a:pPr>
            <a:r>
              <a:rPr lang="en-US" sz="1220" dirty="0">
                <a:solidFill>
                  <a:srgbClr val="C00000"/>
                </a:solidFill>
                <a:latin typeface="Corbel" panose="020B0503020204020204" pitchFamily="34" charset="0"/>
              </a:rPr>
              <a:t>&amp; query pattern</a:t>
            </a:r>
          </a:p>
        </p:txBody>
      </p:sp>
      <p:sp>
        <p:nvSpPr>
          <p:cNvPr id="107" name="TextBox 106">
            <a:extLst>
              <a:ext uri="{FF2B5EF4-FFF2-40B4-BE49-F238E27FC236}">
                <a16:creationId xmlns:a16="http://schemas.microsoft.com/office/drawing/2014/main" id="{0D824AEE-3214-C14C-825A-B70795A039B2}"/>
              </a:ext>
            </a:extLst>
          </p:cNvPr>
          <p:cNvSpPr txBox="1">
            <a:spLocks noChangeAspect="1"/>
          </p:cNvSpPr>
          <p:nvPr/>
        </p:nvSpPr>
        <p:spPr>
          <a:xfrm>
            <a:off x="1889048" y="1619690"/>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cxnSp>
        <p:nvCxnSpPr>
          <p:cNvPr id="108" name="Straight Arrow Connector 107">
            <a:extLst>
              <a:ext uri="{FF2B5EF4-FFF2-40B4-BE49-F238E27FC236}">
                <a16:creationId xmlns:a16="http://schemas.microsoft.com/office/drawing/2014/main" id="{CC0CE5FD-0ACC-6B45-92A6-35DBF2114B67}"/>
              </a:ext>
            </a:extLst>
          </p:cNvPr>
          <p:cNvCxnSpPr>
            <a:cxnSpLocks/>
          </p:cNvCxnSpPr>
          <p:nvPr/>
        </p:nvCxnSpPr>
        <p:spPr>
          <a:xfrm>
            <a:off x="1367543" y="1942647"/>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3FAE32B-405E-C440-90AF-85D148C3188B}"/>
              </a:ext>
            </a:extLst>
          </p:cNvPr>
          <p:cNvCxnSpPr>
            <a:cxnSpLocks/>
          </p:cNvCxnSpPr>
          <p:nvPr/>
        </p:nvCxnSpPr>
        <p:spPr>
          <a:xfrm>
            <a:off x="1367543" y="3625598"/>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E3144D-70A5-0E4D-9E4D-6128ABEDB03F}"/>
              </a:ext>
            </a:extLst>
          </p:cNvPr>
          <p:cNvSpPr txBox="1"/>
          <p:nvPr/>
        </p:nvSpPr>
        <p:spPr>
          <a:xfrm>
            <a:off x="1378432"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reference &amp; query locations</a:t>
            </a:r>
          </a:p>
        </p:txBody>
      </p:sp>
      <p:sp>
        <p:nvSpPr>
          <p:cNvPr id="105" name="TextBox 104">
            <a:extLst>
              <a:ext uri="{FF2B5EF4-FFF2-40B4-BE49-F238E27FC236}">
                <a16:creationId xmlns:a16="http://schemas.microsoft.com/office/drawing/2014/main" id="{B1828865-B060-AB40-BBDA-84536D76E79A}"/>
              </a:ext>
            </a:extLst>
          </p:cNvPr>
          <p:cNvSpPr txBox="1">
            <a:spLocks noChangeAspect="1"/>
          </p:cNvSpPr>
          <p:nvPr/>
        </p:nvSpPr>
        <p:spPr>
          <a:xfrm>
            <a:off x="1396379" y="3307825"/>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124" name="Rectangle 123">
            <a:extLst>
              <a:ext uri="{FF2B5EF4-FFF2-40B4-BE49-F238E27FC236}">
                <a16:creationId xmlns:a16="http://schemas.microsoft.com/office/drawing/2014/main" id="{DF83BB73-6B4A-A045-81D8-0232E4E46D44}"/>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Find the </a:t>
            </a:r>
          </a:p>
          <a:p>
            <a:pPr algn="ctr">
              <a:lnSpc>
                <a:spcPct val="90000"/>
              </a:lnSpc>
            </a:pPr>
            <a:r>
              <a:rPr lang="en-US" sz="1220" dirty="0">
                <a:solidFill>
                  <a:srgbClr val="C00000"/>
                </a:solidFill>
                <a:latin typeface="Corbel" panose="020B0503020204020204" pitchFamily="34" charset="0"/>
              </a:rPr>
              <a:t>traceback output</a:t>
            </a:r>
          </a:p>
        </p:txBody>
      </p:sp>
      <p:sp>
        <p:nvSpPr>
          <p:cNvPr id="125" name="TextBox 124">
            <a:extLst>
              <a:ext uri="{FF2B5EF4-FFF2-40B4-BE49-F238E27FC236}">
                <a16:creationId xmlns:a16="http://schemas.microsoft.com/office/drawing/2014/main" id="{B9F94304-2720-3B42-AA0B-85840B1BA88F}"/>
              </a:ext>
            </a:extLst>
          </p:cNvPr>
          <p:cNvSpPr txBox="1">
            <a:spLocks noChangeAspect="1"/>
          </p:cNvSpPr>
          <p:nvPr/>
        </p:nvSpPr>
        <p:spPr>
          <a:xfrm>
            <a:off x="7918854" y="1860704"/>
            <a:ext cx="267122" cy="267122"/>
          </a:xfrm>
          <a:prstGeom prst="ellipse">
            <a:avLst/>
          </a:prstGeom>
          <a:solidFill>
            <a:srgbClr val="C00000"/>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Tree>
    <p:custDataLst>
      <p:tags r:id="rId1"/>
    </p:custDataLst>
    <p:extLst>
      <p:ext uri="{BB962C8B-B14F-4D97-AF65-F5344CB8AC3E}">
        <p14:creationId xmlns:p14="http://schemas.microsoft.com/office/powerpoint/2010/main" val="33673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1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1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1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1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animBg="1"/>
      <p:bldP spid="83" grpId="0"/>
      <p:bldP spid="85" grpId="0"/>
      <p:bldP spid="86" grpId="0" animBg="1"/>
      <p:bldP spid="87" grpId="0" animBg="1"/>
      <p:bldP spid="88" grpId="0" animBg="1"/>
      <p:bldP spid="89" grpId="0" animBg="1"/>
      <p:bldP spid="90" grpId="0" animBg="1"/>
      <p:bldP spid="91" grpId="0" animBg="1"/>
      <p:bldP spid="118" grpId="0"/>
      <p:bldP spid="118" grpId="1"/>
      <p:bldP spid="119" grpId="0" animBg="1"/>
      <p:bldP spid="119" grpId="1" animBg="1"/>
      <p:bldP spid="115" grpId="0"/>
      <p:bldP spid="115" grpId="1"/>
      <p:bldP spid="116" grpId="0" animBg="1"/>
      <p:bldP spid="116" grpId="1" animBg="1"/>
      <p:bldP spid="112" grpId="0"/>
      <p:bldP spid="112" grpId="1"/>
      <p:bldP spid="113" grpId="0" animBg="1"/>
      <p:bldP spid="113" grpId="1" animBg="1"/>
      <p:bldP spid="110" grpId="0" animBg="1"/>
      <p:bldP spid="110" grpId="1" animBg="1"/>
      <p:bldP spid="111" grpId="0" animBg="1"/>
      <p:bldP spid="111" grpId="1" animBg="1"/>
      <p:bldP spid="106" grpId="0"/>
      <p:bldP spid="106" grpId="1"/>
      <p:bldP spid="107" grpId="0" animBg="1"/>
      <p:bldP spid="107" grpId="1" animBg="1"/>
      <p:bldP spid="104" grpId="0"/>
      <p:bldP spid="104" grpId="1"/>
      <p:bldP spid="105" grpId="0" animBg="1"/>
      <p:bldP spid="105" grpId="1" animBg="1"/>
      <p:bldP spid="124" grpId="0"/>
      <p:bldP spid="1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66</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4" name="Rectangle 83">
            <a:extLst>
              <a:ext uri="{FF2B5EF4-FFF2-40B4-BE49-F238E27FC236}">
                <a16:creationId xmlns:a16="http://schemas.microsoft.com/office/drawing/2014/main" id="{EF8DB940-1E64-F847-9BA8-C0D47C9D3143}"/>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latin typeface="Corbel" panose="020B0503020204020204" pitchFamily="34" charset="0"/>
              </a:rPr>
              <a:t>Find the </a:t>
            </a:r>
          </a:p>
          <a:p>
            <a:pPr algn="ctr">
              <a:lnSpc>
                <a:spcPct val="90000"/>
              </a:lnSpc>
            </a:pPr>
            <a:r>
              <a:rPr lang="en-US" sz="1220" dirty="0">
                <a:latin typeface="Corbel" panose="020B0503020204020204" pitchFamily="34" charset="0"/>
              </a:rPr>
              <a:t>traceback output</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92" name="TextBox 91">
            <a:extLst>
              <a:ext uri="{FF2B5EF4-FFF2-40B4-BE49-F238E27FC236}">
                <a16:creationId xmlns:a16="http://schemas.microsoft.com/office/drawing/2014/main" id="{994FDF0E-7DD1-6E49-BB2A-564CCBA9BAE5}"/>
              </a:ext>
            </a:extLst>
          </p:cNvPr>
          <p:cNvSpPr txBox="1">
            <a:spLocks noChangeAspect="1"/>
          </p:cNvSpPr>
          <p:nvPr/>
        </p:nvSpPr>
        <p:spPr>
          <a:xfrm>
            <a:off x="7918854" y="1860704"/>
            <a:ext cx="267122" cy="267122"/>
          </a:xfrm>
          <a:prstGeom prst="ellipse">
            <a:avLst/>
          </a:prstGeom>
          <a:solidFill>
            <a:schemeClr val="tx1"/>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99" name="TextBox 98">
            <a:extLst>
              <a:ext uri="{FF2B5EF4-FFF2-40B4-BE49-F238E27FC236}">
                <a16:creationId xmlns:a16="http://schemas.microsoft.com/office/drawing/2014/main" id="{DE162FD9-F7F9-924C-A14A-66ED61FEC580}"/>
              </a:ext>
            </a:extLst>
          </p:cNvPr>
          <p:cNvSpPr txBox="1"/>
          <p:nvPr/>
        </p:nvSpPr>
        <p:spPr>
          <a:xfrm>
            <a:off x="300554" y="4439954"/>
            <a:ext cx="8569599" cy="1986212"/>
          </a:xfrm>
          <a:prstGeom prst="roundRect">
            <a:avLst>
              <a:gd name="adj" fmla="val 3133"/>
            </a:avLst>
          </a:prstGeom>
          <a:solidFill>
            <a:schemeClr val="bg1">
              <a:lumMod val="85000"/>
            </a:schemeClr>
          </a:solidFill>
          <a:ln>
            <a:noFill/>
          </a:ln>
        </p:spPr>
        <p:txBody>
          <a:bodyPr wrap="square" rtlCol="0" anchor="ctr" anchorCtr="0">
            <a:noAutofit/>
          </a:bodyPr>
          <a:lstStyle/>
          <a:p>
            <a:pPr lvl="0" algn="ctr">
              <a:lnSpc>
                <a:spcPct val="110000"/>
              </a:lnSpc>
              <a:spcAft>
                <a:spcPts val="300"/>
              </a:spcAft>
              <a:defRPr/>
            </a:pPr>
            <a:r>
              <a:rPr lang="en-US" sz="2100" b="1" dirty="0"/>
              <a:t>Our </a:t>
            </a:r>
            <a:r>
              <a:rPr lang="en-US" sz="2100" b="1" i="1" dirty="0"/>
              <a:t>specialized compute units </a:t>
            </a:r>
            <a:r>
              <a:rPr lang="en-US" sz="2100" b="1" dirty="0"/>
              <a:t>and </a:t>
            </a:r>
            <a:r>
              <a:rPr lang="en-US" sz="2100" b="1" i="1" dirty="0"/>
              <a:t>on-chip SRAMs </a:t>
            </a:r>
            <a:r>
              <a:rPr lang="en-US" sz="2100" b="1" dirty="0"/>
              <a:t>help us to: </a:t>
            </a:r>
          </a:p>
          <a:p>
            <a:pPr marL="342900" indent="-342900" algn="ctr">
              <a:lnSpc>
                <a:spcPct val="110000"/>
              </a:lnSpc>
              <a:spcAft>
                <a:spcPts val="300"/>
              </a:spcAft>
              <a:buFont typeface="Wingdings" pitchFamily="2" charset="2"/>
              <a:buChar char="à"/>
              <a:defRPr/>
            </a:pPr>
            <a:r>
              <a:rPr lang="en-US" sz="2100" b="1" dirty="0"/>
              <a:t>Match </a:t>
            </a:r>
            <a:r>
              <a:rPr lang="en-US" sz="2100" b="1" dirty="0">
                <a:solidFill>
                  <a:srgbClr val="00B050"/>
                </a:solidFill>
              </a:rPr>
              <a:t>the rate of computation </a:t>
            </a:r>
            <a:r>
              <a:rPr lang="en-US" sz="2100" b="1" dirty="0"/>
              <a:t>with </a:t>
            </a:r>
            <a:r>
              <a:rPr lang="en-US" sz="2100" b="1" dirty="0">
                <a:solidFill>
                  <a:srgbClr val="0070C0"/>
                </a:solidFill>
              </a:rPr>
              <a:t>memory capacity and bandwidth </a:t>
            </a:r>
          </a:p>
          <a:p>
            <a:pPr marL="342900" indent="-342900" algn="ctr">
              <a:lnSpc>
                <a:spcPct val="110000"/>
              </a:lnSpc>
              <a:spcAft>
                <a:spcPts val="300"/>
              </a:spcAft>
              <a:buFont typeface="Wingdings" pitchFamily="2" charset="2"/>
              <a:buChar char="à"/>
              <a:defRPr/>
            </a:pPr>
            <a:r>
              <a:rPr lang="en-US" sz="2100" b="1" dirty="0">
                <a:solidFill>
                  <a:srgbClr val="FE6200"/>
                </a:solidFill>
              </a:rPr>
              <a:t>Achieve high performance and power efficiency</a:t>
            </a:r>
            <a:endParaRPr lang="en-US" sz="2100" b="1" dirty="0">
              <a:solidFill>
                <a:srgbClr val="FE6200"/>
              </a:solidFill>
              <a:sym typeface="Wingdings" pitchFamily="2" charset="2"/>
            </a:endParaRPr>
          </a:p>
          <a:p>
            <a:pPr marL="342900" lvl="0" indent="-342900" algn="ctr">
              <a:lnSpc>
                <a:spcPct val="110000"/>
              </a:lnSpc>
              <a:spcAft>
                <a:spcPts val="300"/>
              </a:spcAft>
              <a:buFont typeface="Wingdings" pitchFamily="2" charset="2"/>
              <a:buChar char="à"/>
              <a:defRPr/>
            </a:pPr>
            <a:r>
              <a:rPr lang="en-US" sz="2100" b="1" dirty="0">
                <a:solidFill>
                  <a:srgbClr val="7030A0"/>
                </a:solidFill>
                <a:sym typeface="Wingdings" pitchFamily="2" charset="2"/>
              </a:rPr>
              <a:t>Scale </a:t>
            </a:r>
            <a:r>
              <a:rPr lang="en-US" sz="2100" b="1" dirty="0">
                <a:solidFill>
                  <a:srgbClr val="7030A0"/>
                </a:solidFill>
              </a:rPr>
              <a:t>linearly in performance </a:t>
            </a:r>
            <a:r>
              <a:rPr lang="en-US" sz="2100" b="1" dirty="0"/>
              <a:t>with                                                                     the number of parallel compute units that we add to the system</a:t>
            </a:r>
          </a:p>
        </p:txBody>
      </p:sp>
    </p:spTree>
    <p:custDataLst>
      <p:tags r:id="rId1"/>
    </p:custDataLst>
    <p:extLst>
      <p:ext uri="{BB962C8B-B14F-4D97-AF65-F5344CB8AC3E}">
        <p14:creationId xmlns:p14="http://schemas.microsoft.com/office/powerpoint/2010/main" val="15345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allAtOnce"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E9A963-8108-2943-BF4E-A6A14A9AD83C}"/>
              </a:ext>
            </a:extLst>
          </p:cNvPr>
          <p:cNvSpPr>
            <a:spLocks noGrp="1"/>
          </p:cNvSpPr>
          <p:nvPr>
            <p:ph type="title"/>
          </p:nvPr>
        </p:nvSpPr>
        <p:spPr>
          <a:xfrm>
            <a:off x="366963" y="257434"/>
            <a:ext cx="8410073" cy="753467"/>
          </a:xfrm>
        </p:spPr>
        <p:txBody>
          <a:bodyPr>
            <a:noAutofit/>
          </a:bodyPr>
          <a:lstStyle/>
          <a:p>
            <a:r>
              <a:rPr lang="en-US" sz="4300" dirty="0"/>
              <a:t>GenASM-DC: Hardware Design</a:t>
            </a:r>
          </a:p>
        </p:txBody>
      </p:sp>
      <p:sp>
        <p:nvSpPr>
          <p:cNvPr id="12" name="Content Placeholder 11">
            <a:extLst>
              <a:ext uri="{FF2B5EF4-FFF2-40B4-BE49-F238E27FC236}">
                <a16:creationId xmlns:a16="http://schemas.microsoft.com/office/drawing/2014/main" id="{633A231E-505C-8549-BF45-E9E2E42E1EC0}"/>
              </a:ext>
            </a:extLst>
          </p:cNvPr>
          <p:cNvSpPr>
            <a:spLocks noGrp="1"/>
          </p:cNvSpPr>
          <p:nvPr>
            <p:ph idx="1"/>
          </p:nvPr>
        </p:nvSpPr>
        <p:spPr>
          <a:xfrm>
            <a:off x="366963" y="1116611"/>
            <a:ext cx="8410073" cy="4467117"/>
          </a:xfrm>
        </p:spPr>
        <p:txBody>
          <a:bodyPr>
            <a:normAutofit/>
          </a:bodyPr>
          <a:lstStyle/>
          <a:p>
            <a:pPr marL="520700" indent="-342900">
              <a:lnSpc>
                <a:spcPct val="100000"/>
              </a:lnSpc>
              <a:spcBef>
                <a:spcPts val="0"/>
              </a:spcBef>
              <a:spcAft>
                <a:spcPts val="0"/>
              </a:spcAft>
            </a:pPr>
            <a:r>
              <a:rPr lang="en-US" b="1" dirty="0">
                <a:solidFill>
                  <a:schemeClr val="tx1"/>
                </a:solidFill>
              </a:rPr>
              <a:t>Linear cyclic systolic array-</a:t>
            </a:r>
            <a:r>
              <a:rPr lang="en-US" dirty="0">
                <a:solidFill>
                  <a:schemeClr val="tx1"/>
                </a:solidFill>
              </a:rPr>
              <a:t>based accelerator</a:t>
            </a:r>
          </a:p>
          <a:p>
            <a:pPr marL="784225" lvl="1" indent="-246063">
              <a:lnSpc>
                <a:spcPct val="100000"/>
              </a:lnSpc>
              <a:spcBef>
                <a:spcPts val="400"/>
              </a:spcBef>
              <a:spcAft>
                <a:spcPts val="0"/>
              </a:spcAft>
            </a:pPr>
            <a:r>
              <a:rPr lang="en-US" sz="2000" dirty="0">
                <a:solidFill>
                  <a:schemeClr val="tx1"/>
                </a:solidFill>
              </a:rPr>
              <a:t>Designed to </a:t>
            </a:r>
            <a:r>
              <a:rPr lang="en-US" sz="2000" dirty="0">
                <a:solidFill>
                  <a:srgbClr val="00B050"/>
                </a:solidFill>
              </a:rPr>
              <a:t>maximize parallelism </a:t>
            </a:r>
            <a:r>
              <a:rPr lang="en-US" sz="2000" dirty="0">
                <a:solidFill>
                  <a:schemeClr val="tx1"/>
                </a:solidFill>
              </a:rPr>
              <a:t>and </a:t>
            </a:r>
            <a:r>
              <a:rPr lang="en-US" sz="2000" dirty="0">
                <a:solidFill>
                  <a:srgbClr val="FE6200"/>
                </a:solidFill>
              </a:rPr>
              <a:t>minimize memory bandwidth and</a:t>
            </a:r>
            <a:r>
              <a:rPr lang="en-US" sz="2000" dirty="0"/>
              <a:t> </a:t>
            </a:r>
            <a:r>
              <a:rPr lang="en-US" sz="2000" dirty="0">
                <a:solidFill>
                  <a:srgbClr val="FE6200"/>
                </a:solidFill>
              </a:rPr>
              <a:t>memory footprint</a:t>
            </a:r>
          </a:p>
          <a:p>
            <a:pPr marL="520700" indent="-342900">
              <a:lnSpc>
                <a:spcPct val="100000"/>
              </a:lnSpc>
              <a:spcBef>
                <a:spcPts val="600"/>
              </a:spcBef>
              <a:spcAft>
                <a:spcPts val="0"/>
              </a:spcAft>
            </a:pPr>
            <a:endParaRPr lang="en-US" b="1" dirty="0"/>
          </a:p>
          <a:p>
            <a:endParaRPr lang="en-US" dirty="0"/>
          </a:p>
          <a:p>
            <a:endParaRPr lang="en-US" dirty="0"/>
          </a:p>
        </p:txBody>
      </p:sp>
      <p:sp>
        <p:nvSpPr>
          <p:cNvPr id="3" name="Slide Number Placeholder 2">
            <a:extLst>
              <a:ext uri="{FF2B5EF4-FFF2-40B4-BE49-F238E27FC236}">
                <a16:creationId xmlns:a16="http://schemas.microsoft.com/office/drawing/2014/main" id="{0DF195B6-6931-0D48-A63D-5C8C781B120B}"/>
              </a:ext>
            </a:extLst>
          </p:cNvPr>
          <p:cNvSpPr>
            <a:spLocks noGrp="1"/>
          </p:cNvSpPr>
          <p:nvPr>
            <p:ph type="sldNum" sz="quarter" idx="10"/>
          </p:nvPr>
        </p:nvSpPr>
        <p:spPr/>
        <p:txBody>
          <a:bodyPr/>
          <a:lstStyle/>
          <a:p>
            <a:fld id="{BE67019E-6B59-9444-A8F8-0CFAB6B6981D}" type="slidenum">
              <a:rPr lang="en-US" smtClean="0"/>
              <a:pPr/>
              <a:t>67</a:t>
            </a:fld>
            <a:endParaRPr lang="en-US" dirty="0"/>
          </a:p>
        </p:txBody>
      </p:sp>
      <p:sp>
        <p:nvSpPr>
          <p:cNvPr id="130" name="TextBox 129">
            <a:extLst>
              <a:ext uri="{FF2B5EF4-FFF2-40B4-BE49-F238E27FC236}">
                <a16:creationId xmlns:a16="http://schemas.microsoft.com/office/drawing/2014/main" id="{7B9C2CB9-78A4-C841-AB56-0303FB4DD3C0}"/>
              </a:ext>
            </a:extLst>
          </p:cNvPr>
          <p:cNvSpPr txBox="1"/>
          <p:nvPr/>
        </p:nvSpPr>
        <p:spPr>
          <a:xfrm>
            <a:off x="5449738" y="4240245"/>
            <a:ext cx="3058383" cy="323165"/>
          </a:xfrm>
          <a:prstGeom prst="rect">
            <a:avLst/>
          </a:prstGeom>
          <a:noFill/>
        </p:spPr>
        <p:txBody>
          <a:bodyPr wrap="square" rtlCol="0">
            <a:spAutoFit/>
          </a:bodyPr>
          <a:lstStyle/>
          <a:p>
            <a:pPr algn="r"/>
            <a:r>
              <a:rPr lang="en-US" sz="1500" b="1" dirty="0">
                <a:latin typeface="Corbel" panose="020B0503020204020204" pitchFamily="34" charset="0"/>
              </a:rPr>
              <a:t>Processing Block (PB)</a:t>
            </a:r>
          </a:p>
        </p:txBody>
      </p:sp>
      <p:sp>
        <p:nvSpPr>
          <p:cNvPr id="131" name="TextBox 130">
            <a:extLst>
              <a:ext uri="{FF2B5EF4-FFF2-40B4-BE49-F238E27FC236}">
                <a16:creationId xmlns:a16="http://schemas.microsoft.com/office/drawing/2014/main" id="{029C2511-A4D1-834E-8FE0-F9C4E2BF1F80}"/>
              </a:ext>
            </a:extLst>
          </p:cNvPr>
          <p:cNvSpPr txBox="1"/>
          <p:nvPr/>
        </p:nvSpPr>
        <p:spPr>
          <a:xfrm>
            <a:off x="3558395" y="6143354"/>
            <a:ext cx="1988653" cy="350099"/>
          </a:xfrm>
          <a:prstGeom prst="rect">
            <a:avLst/>
          </a:prstGeom>
          <a:noFill/>
        </p:spPr>
        <p:txBody>
          <a:bodyPr wrap="square" rtlCol="0">
            <a:spAutoFit/>
          </a:bodyPr>
          <a:lstStyle/>
          <a:p>
            <a:pPr algn="ctr"/>
            <a:r>
              <a:rPr lang="en-US" sz="1500" b="1" dirty="0">
                <a:latin typeface="Corbel" panose="020B0503020204020204" pitchFamily="34" charset="0"/>
              </a:rPr>
              <a:t>Processing Core (PC)</a:t>
            </a:r>
          </a:p>
        </p:txBody>
      </p:sp>
      <p:pic>
        <p:nvPicPr>
          <p:cNvPr id="35" name="Picture 34">
            <a:extLst>
              <a:ext uri="{FF2B5EF4-FFF2-40B4-BE49-F238E27FC236}">
                <a16:creationId xmlns:a16="http://schemas.microsoft.com/office/drawing/2014/main" id="{77453367-17DF-8442-A57E-B0014010A9CE}"/>
              </a:ext>
            </a:extLst>
          </p:cNvPr>
          <p:cNvPicPr>
            <a:picLocks noChangeAspect="1"/>
          </p:cNvPicPr>
          <p:nvPr/>
        </p:nvPicPr>
        <p:blipFill>
          <a:blip r:embed="rId4"/>
          <a:stretch>
            <a:fillRect/>
          </a:stretch>
        </p:blipFill>
        <p:spPr>
          <a:xfrm>
            <a:off x="3157654" y="4951007"/>
            <a:ext cx="2828689" cy="1188525"/>
          </a:xfrm>
          <a:prstGeom prst="rect">
            <a:avLst/>
          </a:prstGeom>
        </p:spPr>
      </p:pic>
      <p:pic>
        <p:nvPicPr>
          <p:cNvPr id="8" name="Picture 7">
            <a:extLst>
              <a:ext uri="{FF2B5EF4-FFF2-40B4-BE49-F238E27FC236}">
                <a16:creationId xmlns:a16="http://schemas.microsoft.com/office/drawing/2014/main" id="{98482649-2984-1F48-B85E-6C80293D298E}"/>
              </a:ext>
            </a:extLst>
          </p:cNvPr>
          <p:cNvPicPr>
            <a:picLocks noChangeAspect="1"/>
          </p:cNvPicPr>
          <p:nvPr/>
        </p:nvPicPr>
        <p:blipFill>
          <a:blip r:embed="rId5"/>
          <a:stretch>
            <a:fillRect/>
          </a:stretch>
        </p:blipFill>
        <p:spPr>
          <a:xfrm>
            <a:off x="1281821" y="2806510"/>
            <a:ext cx="7226300" cy="1397000"/>
          </a:xfrm>
          <a:prstGeom prst="rect">
            <a:avLst/>
          </a:prstGeom>
        </p:spPr>
      </p:pic>
      <p:pic>
        <p:nvPicPr>
          <p:cNvPr id="36" name="Picture 35">
            <a:extLst>
              <a:ext uri="{FF2B5EF4-FFF2-40B4-BE49-F238E27FC236}">
                <a16:creationId xmlns:a16="http://schemas.microsoft.com/office/drawing/2014/main" id="{644AF721-EC20-A544-B9F1-0E84E13EC5E8}"/>
              </a:ext>
            </a:extLst>
          </p:cNvPr>
          <p:cNvPicPr>
            <a:picLocks noChangeAspect="1"/>
          </p:cNvPicPr>
          <p:nvPr/>
        </p:nvPicPr>
        <p:blipFill>
          <a:blip r:embed="rId6"/>
          <a:stretch>
            <a:fillRect/>
          </a:stretch>
        </p:blipFill>
        <p:spPr>
          <a:xfrm>
            <a:off x="3981222" y="3006722"/>
            <a:ext cx="1143000" cy="1092200"/>
          </a:xfrm>
          <a:prstGeom prst="rect">
            <a:avLst/>
          </a:prstGeom>
        </p:spPr>
      </p:pic>
      <p:cxnSp>
        <p:nvCxnSpPr>
          <p:cNvPr id="38" name="Straight Connector 37">
            <a:extLst>
              <a:ext uri="{FF2B5EF4-FFF2-40B4-BE49-F238E27FC236}">
                <a16:creationId xmlns:a16="http://schemas.microsoft.com/office/drawing/2014/main" id="{58C7AE05-2F8C-6C44-9AD3-F12DE78EDF4C}"/>
              </a:ext>
            </a:extLst>
          </p:cNvPr>
          <p:cNvCxnSpPr>
            <a:cxnSpLocks/>
          </p:cNvCxnSpPr>
          <p:nvPr/>
        </p:nvCxnSpPr>
        <p:spPr>
          <a:xfrm flipH="1">
            <a:off x="3863163" y="3554539"/>
            <a:ext cx="590304" cy="14073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44FF9-C847-844D-A5ED-CB47F19C1FBA}"/>
              </a:ext>
            </a:extLst>
          </p:cNvPr>
          <p:cNvCxnSpPr>
            <a:cxnSpLocks/>
          </p:cNvCxnSpPr>
          <p:nvPr/>
        </p:nvCxnSpPr>
        <p:spPr>
          <a:xfrm>
            <a:off x="4662311" y="3565828"/>
            <a:ext cx="505112" cy="14031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10A6624-E7EF-5C41-9E8C-EE7563115FC9}"/>
              </a:ext>
            </a:extLst>
          </p:cNvPr>
          <p:cNvPicPr>
            <a:picLocks noChangeAspect="1"/>
          </p:cNvPicPr>
          <p:nvPr/>
        </p:nvPicPr>
        <p:blipFill>
          <a:blip r:embed="rId7"/>
          <a:stretch>
            <a:fillRect/>
          </a:stretch>
        </p:blipFill>
        <p:spPr>
          <a:xfrm>
            <a:off x="472478" y="2806510"/>
            <a:ext cx="1549400" cy="1397000"/>
          </a:xfrm>
          <a:prstGeom prst="rect">
            <a:avLst/>
          </a:prstGeom>
        </p:spPr>
      </p:pic>
      <p:pic>
        <p:nvPicPr>
          <p:cNvPr id="54" name="Picture 53">
            <a:extLst>
              <a:ext uri="{FF2B5EF4-FFF2-40B4-BE49-F238E27FC236}">
                <a16:creationId xmlns:a16="http://schemas.microsoft.com/office/drawing/2014/main" id="{4DB16E6A-8930-6141-A702-23B833211FBE}"/>
              </a:ext>
            </a:extLst>
          </p:cNvPr>
          <p:cNvPicPr>
            <a:picLocks noChangeAspect="1"/>
          </p:cNvPicPr>
          <p:nvPr/>
        </p:nvPicPr>
        <p:blipFill>
          <a:blip r:embed="rId8"/>
          <a:stretch>
            <a:fillRect/>
          </a:stretch>
        </p:blipFill>
        <p:spPr>
          <a:xfrm>
            <a:off x="2501601" y="2157386"/>
            <a:ext cx="5689600" cy="1117600"/>
          </a:xfrm>
          <a:prstGeom prst="rect">
            <a:avLst/>
          </a:prstGeom>
        </p:spPr>
      </p:pic>
    </p:spTree>
    <p:custDataLst>
      <p:tags r:id="rId1"/>
    </p:custDataLst>
    <p:extLst>
      <p:ext uri="{BB962C8B-B14F-4D97-AF65-F5344CB8AC3E}">
        <p14:creationId xmlns:p14="http://schemas.microsoft.com/office/powerpoint/2010/main" val="393983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Box 758">
            <a:extLst>
              <a:ext uri="{FF2B5EF4-FFF2-40B4-BE49-F238E27FC236}">
                <a16:creationId xmlns:a16="http://schemas.microsoft.com/office/drawing/2014/main" id="{7EE613AD-AC3B-9F43-A0AB-F2D30C7C66B8}"/>
              </a:ext>
            </a:extLst>
          </p:cNvPr>
          <p:cNvSpPr txBox="1"/>
          <p:nvPr/>
        </p:nvSpPr>
        <p:spPr>
          <a:xfrm>
            <a:off x="1146019" y="1317535"/>
            <a:ext cx="6844996" cy="2759436"/>
          </a:xfrm>
          <a:prstGeom prst="roundRect">
            <a:avLst>
              <a:gd name="adj" fmla="val 921"/>
            </a:avLst>
          </a:prstGeom>
          <a:solidFill>
            <a:srgbClr val="E9E7FF"/>
          </a:solidFill>
          <a:ln w="19050">
            <a:solidFill>
              <a:schemeClr val="tx1"/>
            </a:solidFill>
            <a:prstDash val="sysDash"/>
          </a:ln>
        </p:spPr>
        <p:txBody>
          <a:bodyPr wrap="square" rtlCol="0" anchor="ctr" anchorCtr="0">
            <a:noAutofit/>
          </a:bodyPr>
          <a:lstStyle>
            <a:defPPr>
              <a:defRPr lang="en-US"/>
            </a:defPPr>
            <a:lvl1pPr algn="ctr">
              <a:defRPr sz="2500" b="1">
                <a:latin typeface="Corbel" panose="020B0503020204020204" pitchFamily="34" charset="0"/>
              </a:defRPr>
            </a:lvl1pPr>
          </a:lstStyle>
          <a:p>
            <a:endParaRPr lang="en-US" sz="1677" dirty="0"/>
          </a:p>
        </p:txBody>
      </p:sp>
      <p:cxnSp>
        <p:nvCxnSpPr>
          <p:cNvPr id="761" name="Elbow Connector 760">
            <a:extLst>
              <a:ext uri="{FF2B5EF4-FFF2-40B4-BE49-F238E27FC236}">
                <a16:creationId xmlns:a16="http://schemas.microsoft.com/office/drawing/2014/main" id="{ACF2C94D-0B72-C44A-A47E-33DE55BE4A91}"/>
              </a:ext>
            </a:extLst>
          </p:cNvPr>
          <p:cNvCxnSpPr>
            <a:cxnSpLocks/>
          </p:cNvCxnSpPr>
          <p:nvPr/>
        </p:nvCxnSpPr>
        <p:spPr>
          <a:xfrm rot="5400000">
            <a:off x="209970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2" name="TextBox 761">
            <a:extLst>
              <a:ext uri="{FF2B5EF4-FFF2-40B4-BE49-F238E27FC236}">
                <a16:creationId xmlns:a16="http://schemas.microsoft.com/office/drawing/2014/main" id="{F9B6713B-A23F-9643-96E1-E52EC854DFAB}"/>
              </a:ext>
            </a:extLst>
          </p:cNvPr>
          <p:cNvSpPr txBox="1"/>
          <p:nvPr/>
        </p:nvSpPr>
        <p:spPr>
          <a:xfrm>
            <a:off x="4581175" y="1931079"/>
            <a:ext cx="1068719" cy="988647"/>
          </a:xfrm>
          <a:prstGeom prst="roundRect">
            <a:avLst>
              <a:gd name="adj" fmla="val 6208"/>
            </a:avLst>
          </a:prstGeom>
          <a:solidFill>
            <a:schemeClr val="bg1"/>
          </a:solidFill>
          <a:ln w="28575">
            <a:solidFill>
              <a:schemeClr val="tx1"/>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763" name="TextBox 762">
            <a:extLst>
              <a:ext uri="{FF2B5EF4-FFF2-40B4-BE49-F238E27FC236}">
                <a16:creationId xmlns:a16="http://schemas.microsoft.com/office/drawing/2014/main" id="{3ED69375-E475-7A4D-9F79-B1AC31E2575C}"/>
              </a:ext>
            </a:extLst>
          </p:cNvPr>
          <p:cNvSpPr txBox="1"/>
          <p:nvPr/>
        </p:nvSpPr>
        <p:spPr>
          <a:xfrm>
            <a:off x="6480441"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764" name="TextBox 763">
            <a:extLst>
              <a:ext uri="{FF2B5EF4-FFF2-40B4-BE49-F238E27FC236}">
                <a16:creationId xmlns:a16="http://schemas.microsoft.com/office/drawing/2014/main" id="{6FAFCACC-640A-0A49-A7A5-CA2A150CC446}"/>
              </a:ext>
            </a:extLst>
          </p:cNvPr>
          <p:cNvSpPr txBox="1"/>
          <p:nvPr/>
        </p:nvSpPr>
        <p:spPr>
          <a:xfrm>
            <a:off x="4582889"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765" name="Straight Connector 764">
            <a:extLst>
              <a:ext uri="{FF2B5EF4-FFF2-40B4-BE49-F238E27FC236}">
                <a16:creationId xmlns:a16="http://schemas.microsoft.com/office/drawing/2014/main" id="{E102E5B6-26C4-C342-BE46-A3FA059D0E09}"/>
              </a:ext>
            </a:extLst>
          </p:cNvPr>
          <p:cNvCxnSpPr>
            <a:cxnSpLocks/>
          </p:cNvCxnSpPr>
          <p:nvPr/>
        </p:nvCxnSpPr>
        <p:spPr>
          <a:xfrm flipH="1">
            <a:off x="2369090" y="2426836"/>
            <a:ext cx="648961" cy="0"/>
          </a:xfrm>
          <a:prstGeom prst="line">
            <a:avLst/>
          </a:prstGeom>
          <a:noFill/>
          <a:ln w="38100" cap="flat" cmpd="sng" algn="ctr">
            <a:solidFill>
              <a:schemeClr val="tx1"/>
            </a:solidFill>
            <a:prstDash val="solid"/>
            <a:miter lim="800000"/>
          </a:ln>
          <a:effectLst/>
        </p:spPr>
      </p:cxnSp>
      <p:cxnSp>
        <p:nvCxnSpPr>
          <p:cNvPr id="766" name="Straight Connector 765">
            <a:extLst>
              <a:ext uri="{FF2B5EF4-FFF2-40B4-BE49-F238E27FC236}">
                <a16:creationId xmlns:a16="http://schemas.microsoft.com/office/drawing/2014/main" id="{55103B4C-ACA8-9843-A9B4-99D12142074F}"/>
              </a:ext>
            </a:extLst>
          </p:cNvPr>
          <p:cNvCxnSpPr>
            <a:cxnSpLocks/>
          </p:cNvCxnSpPr>
          <p:nvPr/>
        </p:nvCxnSpPr>
        <p:spPr>
          <a:xfrm flipV="1">
            <a:off x="3022011" y="2009160"/>
            <a:ext cx="0" cy="813058"/>
          </a:xfrm>
          <a:prstGeom prst="line">
            <a:avLst/>
          </a:prstGeom>
          <a:noFill/>
          <a:ln w="38100" cap="flat" cmpd="sng" algn="ctr">
            <a:solidFill>
              <a:schemeClr val="tx1"/>
            </a:solidFill>
            <a:prstDash val="solid"/>
            <a:miter lim="800000"/>
          </a:ln>
          <a:effectLst/>
        </p:spPr>
      </p:cxnSp>
      <p:cxnSp>
        <p:nvCxnSpPr>
          <p:cNvPr id="767" name="Straight Arrow Connector 766">
            <a:extLst>
              <a:ext uri="{FF2B5EF4-FFF2-40B4-BE49-F238E27FC236}">
                <a16:creationId xmlns:a16="http://schemas.microsoft.com/office/drawing/2014/main" id="{15B78698-2BB0-B94A-8CF0-5AE4CDDF910A}"/>
              </a:ext>
            </a:extLst>
          </p:cNvPr>
          <p:cNvCxnSpPr>
            <a:cxnSpLocks/>
          </p:cNvCxnSpPr>
          <p:nvPr/>
        </p:nvCxnSpPr>
        <p:spPr>
          <a:xfrm>
            <a:off x="3018050" y="2012147"/>
            <a:ext cx="1548920" cy="0"/>
          </a:xfrm>
          <a:prstGeom prst="straightConnector1">
            <a:avLst/>
          </a:prstGeom>
          <a:noFill/>
          <a:ln w="28575" cap="flat" cmpd="sng" algn="ctr">
            <a:solidFill>
              <a:schemeClr val="tx1"/>
            </a:solidFill>
            <a:prstDash val="solid"/>
            <a:miter lim="800000"/>
            <a:tailEnd type="triangle"/>
          </a:ln>
          <a:effectLst/>
        </p:spPr>
      </p:cxnSp>
      <p:cxnSp>
        <p:nvCxnSpPr>
          <p:cNvPr id="768" name="Straight Arrow Connector 767">
            <a:extLst>
              <a:ext uri="{FF2B5EF4-FFF2-40B4-BE49-F238E27FC236}">
                <a16:creationId xmlns:a16="http://schemas.microsoft.com/office/drawing/2014/main" id="{D26BC35A-7B0D-344F-8429-D646ED2BF224}"/>
              </a:ext>
            </a:extLst>
          </p:cNvPr>
          <p:cNvCxnSpPr>
            <a:cxnSpLocks/>
          </p:cNvCxnSpPr>
          <p:nvPr/>
        </p:nvCxnSpPr>
        <p:spPr>
          <a:xfrm>
            <a:off x="3018051" y="2819553"/>
            <a:ext cx="1546983" cy="0"/>
          </a:xfrm>
          <a:prstGeom prst="straightConnector1">
            <a:avLst/>
          </a:prstGeom>
          <a:noFill/>
          <a:ln w="28575" cap="flat" cmpd="sng" algn="ctr">
            <a:solidFill>
              <a:schemeClr val="tx1"/>
            </a:solidFill>
            <a:prstDash val="solid"/>
            <a:miter lim="800000"/>
            <a:tailEnd type="triangle"/>
          </a:ln>
          <a:effectLst/>
        </p:spPr>
      </p:cxnSp>
      <p:cxnSp>
        <p:nvCxnSpPr>
          <p:cNvPr id="769" name="Straight Arrow Connector 768">
            <a:extLst>
              <a:ext uri="{FF2B5EF4-FFF2-40B4-BE49-F238E27FC236}">
                <a16:creationId xmlns:a16="http://schemas.microsoft.com/office/drawing/2014/main" id="{AFD58206-A782-344F-8A2A-B3A0F89ABD60}"/>
              </a:ext>
            </a:extLst>
          </p:cNvPr>
          <p:cNvCxnSpPr>
            <a:cxnSpLocks/>
          </p:cNvCxnSpPr>
          <p:nvPr/>
        </p:nvCxnSpPr>
        <p:spPr>
          <a:xfrm>
            <a:off x="3018051" y="2556099"/>
            <a:ext cx="1546983" cy="0"/>
          </a:xfrm>
          <a:prstGeom prst="straightConnector1">
            <a:avLst/>
          </a:prstGeom>
          <a:noFill/>
          <a:ln w="28575" cap="flat" cmpd="sng" algn="ctr">
            <a:solidFill>
              <a:schemeClr val="tx1"/>
            </a:solidFill>
            <a:prstDash val="solid"/>
            <a:miter lim="800000"/>
            <a:tailEnd type="triangle"/>
          </a:ln>
          <a:effectLst/>
        </p:spPr>
      </p:cxnSp>
      <p:sp>
        <p:nvSpPr>
          <p:cNvPr id="770" name="Rounded Rectangle 769">
            <a:extLst>
              <a:ext uri="{FF2B5EF4-FFF2-40B4-BE49-F238E27FC236}">
                <a16:creationId xmlns:a16="http://schemas.microsoft.com/office/drawing/2014/main" id="{13393BC9-63DA-044A-869A-BC78A655D8F0}"/>
              </a:ext>
            </a:extLst>
          </p:cNvPr>
          <p:cNvSpPr/>
          <p:nvPr/>
        </p:nvSpPr>
        <p:spPr>
          <a:xfrm>
            <a:off x="3850385" y="2716037"/>
            <a:ext cx="255659" cy="163645"/>
          </a:xfrm>
          <a:prstGeom prst="roundRect">
            <a:avLst>
              <a:gd name="adj" fmla="val 13618"/>
            </a:avLst>
          </a:prstGeom>
          <a:solidFill>
            <a:schemeClr val="accent3">
              <a:lumMod val="20000"/>
              <a:lumOff val="80000"/>
            </a:schemeClr>
          </a:solidFill>
          <a:ln w="19050" cap="flat" cmpd="sng" algn="ctr">
            <a:solidFill>
              <a:schemeClr val="tx1"/>
            </a:solidFill>
            <a:prstDash val="solid"/>
            <a:miter lim="800000"/>
          </a:ln>
          <a:effectLst/>
        </p:spPr>
        <p:txBody>
          <a:bodyPr lIns="24163" tIns="24163" rIns="24163" bIns="24163" rtlCol="0" anchor="ctr"/>
          <a:lstStyle/>
          <a:p>
            <a:pPr algn="ctr" defTabSz="613688">
              <a:defRPr/>
            </a:pPr>
            <a:r>
              <a:rPr lang="en-US" sz="1342" b="1" kern="0" dirty="0">
                <a:latin typeface="Corbel" panose="020B0503020204020204" pitchFamily="34" charset="0"/>
              </a:rPr>
              <a:t>&lt;&lt;</a:t>
            </a:r>
          </a:p>
        </p:txBody>
      </p:sp>
      <p:sp>
        <p:nvSpPr>
          <p:cNvPr id="771" name="TextBox 770">
            <a:extLst>
              <a:ext uri="{FF2B5EF4-FFF2-40B4-BE49-F238E27FC236}">
                <a16:creationId xmlns:a16="http://schemas.microsoft.com/office/drawing/2014/main" id="{C869B5FE-BFF2-5944-8201-2F0B341E9D49}"/>
              </a:ext>
            </a:extLst>
          </p:cNvPr>
          <p:cNvSpPr txBox="1"/>
          <p:nvPr/>
        </p:nvSpPr>
        <p:spPr>
          <a:xfrm>
            <a:off x="3777229" y="1774928"/>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match</a:t>
            </a:r>
          </a:p>
        </p:txBody>
      </p:sp>
      <p:cxnSp>
        <p:nvCxnSpPr>
          <p:cNvPr id="772" name="Straight Arrow Connector 771">
            <a:extLst>
              <a:ext uri="{FF2B5EF4-FFF2-40B4-BE49-F238E27FC236}">
                <a16:creationId xmlns:a16="http://schemas.microsoft.com/office/drawing/2014/main" id="{5F78075F-8ADE-FD4C-A0A6-8F247DCC962B}"/>
              </a:ext>
            </a:extLst>
          </p:cNvPr>
          <p:cNvCxnSpPr>
            <a:cxnSpLocks/>
          </p:cNvCxnSpPr>
          <p:nvPr/>
        </p:nvCxnSpPr>
        <p:spPr>
          <a:xfrm>
            <a:off x="5041208" y="1763360"/>
            <a:ext cx="0" cy="158187"/>
          </a:xfrm>
          <a:prstGeom prst="straightConnector1">
            <a:avLst/>
          </a:prstGeom>
          <a:noFill/>
          <a:ln w="12700" cap="flat" cmpd="sng" algn="ctr">
            <a:solidFill>
              <a:schemeClr val="tx1"/>
            </a:solidFill>
            <a:prstDash val="solid"/>
            <a:miter lim="800000"/>
            <a:tailEnd type="triangle"/>
          </a:ln>
          <a:effectLst/>
        </p:spPr>
      </p:cxnSp>
      <p:cxnSp>
        <p:nvCxnSpPr>
          <p:cNvPr id="773" name="Straight Arrow Connector 772">
            <a:extLst>
              <a:ext uri="{FF2B5EF4-FFF2-40B4-BE49-F238E27FC236}">
                <a16:creationId xmlns:a16="http://schemas.microsoft.com/office/drawing/2014/main" id="{72EA8FC8-B5CE-DD41-9C85-38A8A4F386EE}"/>
              </a:ext>
            </a:extLst>
          </p:cNvPr>
          <p:cNvCxnSpPr>
            <a:cxnSpLocks/>
          </p:cNvCxnSpPr>
          <p:nvPr/>
        </p:nvCxnSpPr>
        <p:spPr>
          <a:xfrm flipH="1" flipV="1">
            <a:off x="5134455" y="1763359"/>
            <a:ext cx="155" cy="160188"/>
          </a:xfrm>
          <a:prstGeom prst="straightConnector1">
            <a:avLst/>
          </a:prstGeom>
          <a:noFill/>
          <a:ln w="12700" cap="flat" cmpd="sng" algn="ctr">
            <a:solidFill>
              <a:schemeClr val="tx1"/>
            </a:solidFill>
            <a:prstDash val="solid"/>
            <a:miter lim="800000"/>
            <a:tailEnd type="triangle"/>
          </a:ln>
          <a:effectLst/>
        </p:spPr>
      </p:cxnSp>
      <p:sp>
        <p:nvSpPr>
          <p:cNvPr id="774" name="TextBox 773">
            <a:extLst>
              <a:ext uri="{FF2B5EF4-FFF2-40B4-BE49-F238E27FC236}">
                <a16:creationId xmlns:a16="http://schemas.microsoft.com/office/drawing/2014/main" id="{89146582-E0FF-7146-9C12-34DAC441EADA}"/>
              </a:ext>
            </a:extLst>
          </p:cNvPr>
          <p:cNvSpPr txBox="1"/>
          <p:nvPr/>
        </p:nvSpPr>
        <p:spPr>
          <a:xfrm>
            <a:off x="5578432" y="2162081"/>
            <a:ext cx="683064" cy="505395"/>
          </a:xfrm>
          <a:prstGeom prst="rect">
            <a:avLst/>
          </a:prstGeom>
          <a:noFill/>
          <a:ln>
            <a:noFill/>
          </a:ln>
        </p:spPr>
        <p:txBody>
          <a:bodyPr wrap="square" rtlCol="0">
            <a:spAutoFit/>
          </a:bodyPr>
          <a:lstStyle/>
          <a:p>
            <a:pPr algn="r"/>
            <a:r>
              <a:rPr lang="en-US" sz="1342" b="1" i="1" dirty="0">
                <a:latin typeface="Corbel" panose="020B0503020204020204" pitchFamily="34" charset="0"/>
              </a:rPr>
              <a:t>CIGAR</a:t>
            </a:r>
          </a:p>
          <a:p>
            <a:pPr algn="ctr"/>
            <a:r>
              <a:rPr lang="en-US" sz="1342" b="1" i="1" dirty="0">
                <a:latin typeface="Corbel" panose="020B0503020204020204" pitchFamily="34" charset="0"/>
              </a:rPr>
              <a:t>out</a:t>
            </a:r>
          </a:p>
        </p:txBody>
      </p:sp>
      <p:cxnSp>
        <p:nvCxnSpPr>
          <p:cNvPr id="775" name="Straight Arrow Connector 774">
            <a:extLst>
              <a:ext uri="{FF2B5EF4-FFF2-40B4-BE49-F238E27FC236}">
                <a16:creationId xmlns:a16="http://schemas.microsoft.com/office/drawing/2014/main" id="{A61581F4-CFBD-564F-8387-EC82DCE942B7}"/>
              </a:ext>
            </a:extLst>
          </p:cNvPr>
          <p:cNvCxnSpPr>
            <a:cxnSpLocks/>
          </p:cNvCxnSpPr>
          <p:nvPr/>
        </p:nvCxnSpPr>
        <p:spPr>
          <a:xfrm>
            <a:off x="6231122" y="2881025"/>
            <a:ext cx="265788" cy="0"/>
          </a:xfrm>
          <a:prstGeom prst="straightConnector1">
            <a:avLst/>
          </a:prstGeom>
          <a:noFill/>
          <a:ln w="25400" cap="flat" cmpd="sng" algn="ctr">
            <a:solidFill>
              <a:schemeClr val="tx1"/>
            </a:solidFill>
            <a:prstDash val="solid"/>
            <a:miter lim="800000"/>
            <a:tailEnd type="triangle"/>
          </a:ln>
          <a:effectLst/>
        </p:spPr>
      </p:cxnSp>
      <p:sp>
        <p:nvSpPr>
          <p:cNvPr id="776" name="Triangle 775">
            <a:extLst>
              <a:ext uri="{FF2B5EF4-FFF2-40B4-BE49-F238E27FC236}">
                <a16:creationId xmlns:a16="http://schemas.microsoft.com/office/drawing/2014/main" id="{29719223-0259-EE4F-B906-E85C6E9945E9}"/>
              </a:ext>
            </a:extLst>
          </p:cNvPr>
          <p:cNvSpPr/>
          <p:nvPr/>
        </p:nvSpPr>
        <p:spPr>
          <a:xfrm rot="5400000">
            <a:off x="6471959"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777" name="Group 776">
            <a:extLst>
              <a:ext uri="{FF2B5EF4-FFF2-40B4-BE49-F238E27FC236}">
                <a16:creationId xmlns:a16="http://schemas.microsoft.com/office/drawing/2014/main" id="{B31C5A53-2E89-9849-836D-B6460548C641}"/>
              </a:ext>
            </a:extLst>
          </p:cNvPr>
          <p:cNvGrpSpPr/>
          <p:nvPr/>
        </p:nvGrpSpPr>
        <p:grpSpPr>
          <a:xfrm>
            <a:off x="1889997" y="1519890"/>
            <a:ext cx="489309" cy="1545553"/>
            <a:chOff x="8731842" y="10098736"/>
            <a:chExt cx="729028" cy="2688281"/>
          </a:xfrm>
        </p:grpSpPr>
        <p:sp>
          <p:nvSpPr>
            <p:cNvPr id="778" name="Trapezoid 777">
              <a:extLst>
                <a:ext uri="{FF2B5EF4-FFF2-40B4-BE49-F238E27FC236}">
                  <a16:creationId xmlns:a16="http://schemas.microsoft.com/office/drawing/2014/main" id="{259DD956-9B91-574B-A373-D3A9346206D1}"/>
                </a:ext>
              </a:extLst>
            </p:cNvPr>
            <p:cNvSpPr/>
            <p:nvPr/>
          </p:nvSpPr>
          <p:spPr>
            <a:xfrm rot="5400000">
              <a:off x="7781130" y="11107277"/>
              <a:ext cx="2688281" cy="671199"/>
            </a:xfrm>
            <a:prstGeom prst="trapezoid">
              <a:avLst>
                <a:gd name="adj" fmla="val 5914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779" name="TextBox 778">
              <a:extLst>
                <a:ext uri="{FF2B5EF4-FFF2-40B4-BE49-F238E27FC236}">
                  <a16:creationId xmlns:a16="http://schemas.microsoft.com/office/drawing/2014/main" id="{B285317B-9BC4-8646-A141-ED56483B50B7}"/>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780" name="Elbow Connector 779">
            <a:extLst>
              <a:ext uri="{FF2B5EF4-FFF2-40B4-BE49-F238E27FC236}">
                <a16:creationId xmlns:a16="http://schemas.microsoft.com/office/drawing/2014/main" id="{8D286E7E-98AD-BE41-B76F-9E35C59A74A5}"/>
              </a:ext>
            </a:extLst>
          </p:cNvPr>
          <p:cNvCxnSpPr>
            <a:cxnSpLocks/>
          </p:cNvCxnSpPr>
          <p:nvPr/>
        </p:nvCxnSpPr>
        <p:spPr>
          <a:xfrm rot="5400000" flipH="1" flipV="1">
            <a:off x="831218" y="2605058"/>
            <a:ext cx="1933000" cy="265788"/>
          </a:xfrm>
          <a:prstGeom prst="bentConnector3">
            <a:avLst>
              <a:gd name="adj1" fmla="val 10000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Elbow Connector 780">
            <a:extLst>
              <a:ext uri="{FF2B5EF4-FFF2-40B4-BE49-F238E27FC236}">
                <a16:creationId xmlns:a16="http://schemas.microsoft.com/office/drawing/2014/main" id="{7332CE61-4A22-3A46-B934-67163B8D1C89}"/>
              </a:ext>
            </a:extLst>
          </p:cNvPr>
          <p:cNvCxnSpPr>
            <a:cxnSpLocks/>
          </p:cNvCxnSpPr>
          <p:nvPr/>
        </p:nvCxnSpPr>
        <p:spPr>
          <a:xfrm rot="5400000" flipH="1" flipV="1">
            <a:off x="1196789" y="2648502"/>
            <a:ext cx="1292694" cy="144975"/>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Elbow Connector 781">
            <a:extLst>
              <a:ext uri="{FF2B5EF4-FFF2-40B4-BE49-F238E27FC236}">
                <a16:creationId xmlns:a16="http://schemas.microsoft.com/office/drawing/2014/main" id="{96636239-8FBA-6B40-9665-3BA73212FADA}"/>
              </a:ext>
            </a:extLst>
          </p:cNvPr>
          <p:cNvCxnSpPr>
            <a:cxnSpLocks/>
          </p:cNvCxnSpPr>
          <p:nvPr/>
        </p:nvCxnSpPr>
        <p:spPr>
          <a:xfrm>
            <a:off x="1762443" y="3371805"/>
            <a:ext cx="1260000" cy="579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Elbow Connector 782">
            <a:extLst>
              <a:ext uri="{FF2B5EF4-FFF2-40B4-BE49-F238E27FC236}">
                <a16:creationId xmlns:a16="http://schemas.microsoft.com/office/drawing/2014/main" id="{4437FB6E-2015-094C-B0FF-4CB6DDA4A1A0}"/>
              </a:ext>
            </a:extLst>
          </p:cNvPr>
          <p:cNvCxnSpPr>
            <a:cxnSpLocks/>
          </p:cNvCxnSpPr>
          <p:nvPr/>
        </p:nvCxnSpPr>
        <p:spPr>
          <a:xfrm rot="5400000" flipH="1" flipV="1">
            <a:off x="1675290" y="2938191"/>
            <a:ext cx="432000" cy="108000"/>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Elbow Connector 783">
            <a:extLst>
              <a:ext uri="{FF2B5EF4-FFF2-40B4-BE49-F238E27FC236}">
                <a16:creationId xmlns:a16="http://schemas.microsoft.com/office/drawing/2014/main" id="{5C4A6F29-4023-CD4A-8FB8-77EE31E7145C}"/>
              </a:ext>
            </a:extLst>
          </p:cNvPr>
          <p:cNvCxnSpPr>
            <a:cxnSpLocks/>
          </p:cNvCxnSpPr>
          <p:nvPr/>
        </p:nvCxnSpPr>
        <p:spPr>
          <a:xfrm>
            <a:off x="1833006" y="3200756"/>
            <a:ext cx="4276763" cy="7732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Arrow Connector 784">
            <a:extLst>
              <a:ext uri="{FF2B5EF4-FFF2-40B4-BE49-F238E27FC236}">
                <a16:creationId xmlns:a16="http://schemas.microsoft.com/office/drawing/2014/main" id="{DE8E61BA-FE2D-7D4E-BB84-3314284CF911}"/>
              </a:ext>
            </a:extLst>
          </p:cNvPr>
          <p:cNvCxnSpPr>
            <a:cxnSpLocks/>
          </p:cNvCxnSpPr>
          <p:nvPr/>
        </p:nvCxnSpPr>
        <p:spPr>
          <a:xfrm>
            <a:off x="3018050" y="2285479"/>
            <a:ext cx="1548920" cy="0"/>
          </a:xfrm>
          <a:prstGeom prst="straightConnector1">
            <a:avLst/>
          </a:prstGeom>
          <a:noFill/>
          <a:ln w="28575" cap="flat" cmpd="sng" algn="ctr">
            <a:solidFill>
              <a:schemeClr val="tx1"/>
            </a:solidFill>
            <a:prstDash val="solid"/>
            <a:miter lim="800000"/>
            <a:tailEnd type="triangle"/>
          </a:ln>
          <a:effectLst/>
        </p:spPr>
      </p:cxnSp>
      <p:sp>
        <p:nvSpPr>
          <p:cNvPr id="786" name="TextBox 785">
            <a:extLst>
              <a:ext uri="{FF2B5EF4-FFF2-40B4-BE49-F238E27FC236}">
                <a16:creationId xmlns:a16="http://schemas.microsoft.com/office/drawing/2014/main" id="{C0782D26-D04B-7240-9E78-4AD36E5917E9}"/>
              </a:ext>
            </a:extLst>
          </p:cNvPr>
          <p:cNvSpPr txBox="1"/>
          <p:nvPr/>
        </p:nvSpPr>
        <p:spPr>
          <a:xfrm>
            <a:off x="2398772" y="2164755"/>
            <a:ext cx="740488" cy="278089"/>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787" name="Straight Connector 786">
            <a:extLst>
              <a:ext uri="{FF2B5EF4-FFF2-40B4-BE49-F238E27FC236}">
                <a16:creationId xmlns:a16="http://schemas.microsoft.com/office/drawing/2014/main" id="{E1A6C8F7-0E17-794C-B694-7DA64D081DA3}"/>
              </a:ext>
            </a:extLst>
          </p:cNvPr>
          <p:cNvCxnSpPr>
            <a:cxnSpLocks/>
          </p:cNvCxnSpPr>
          <p:nvPr/>
        </p:nvCxnSpPr>
        <p:spPr>
          <a:xfrm flipV="1">
            <a:off x="2568356" y="2343040"/>
            <a:ext cx="210863" cy="183833"/>
          </a:xfrm>
          <a:prstGeom prst="line">
            <a:avLst/>
          </a:prstGeom>
          <a:noFill/>
          <a:ln w="25400" cap="flat" cmpd="sng" algn="ctr">
            <a:solidFill>
              <a:schemeClr val="tx1"/>
            </a:solidFill>
            <a:prstDash val="solid"/>
            <a:miter lim="800000"/>
          </a:ln>
          <a:effectLst/>
        </p:spPr>
      </p:cxnSp>
      <p:sp>
        <p:nvSpPr>
          <p:cNvPr id="788" name="TextBox 787">
            <a:extLst>
              <a:ext uri="{FF2B5EF4-FFF2-40B4-BE49-F238E27FC236}">
                <a16:creationId xmlns:a16="http://schemas.microsoft.com/office/drawing/2014/main" id="{E8E4F495-7230-184F-9121-E1F68C29A4E2}"/>
              </a:ext>
            </a:extLst>
          </p:cNvPr>
          <p:cNvSpPr txBox="1"/>
          <p:nvPr/>
        </p:nvSpPr>
        <p:spPr>
          <a:xfrm>
            <a:off x="3704642" y="2050408"/>
            <a:ext cx="844029"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insertion</a:t>
            </a:r>
          </a:p>
        </p:txBody>
      </p:sp>
      <p:sp>
        <p:nvSpPr>
          <p:cNvPr id="789" name="TextBox 788">
            <a:extLst>
              <a:ext uri="{FF2B5EF4-FFF2-40B4-BE49-F238E27FC236}">
                <a16:creationId xmlns:a16="http://schemas.microsoft.com/office/drawing/2014/main" id="{DBE06A68-1360-B040-AE34-6F0C19F56895}"/>
              </a:ext>
            </a:extLst>
          </p:cNvPr>
          <p:cNvSpPr txBox="1"/>
          <p:nvPr/>
        </p:nvSpPr>
        <p:spPr>
          <a:xfrm>
            <a:off x="3777229" y="2310187"/>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deletion</a:t>
            </a:r>
          </a:p>
        </p:txBody>
      </p:sp>
      <p:sp>
        <p:nvSpPr>
          <p:cNvPr id="790" name="TextBox 789">
            <a:extLst>
              <a:ext uri="{FF2B5EF4-FFF2-40B4-BE49-F238E27FC236}">
                <a16:creationId xmlns:a16="http://schemas.microsoft.com/office/drawing/2014/main" id="{41281511-09CA-C84B-B412-C7457DE38B8F}"/>
              </a:ext>
            </a:extLst>
          </p:cNvPr>
          <p:cNvSpPr txBox="1"/>
          <p:nvPr/>
        </p:nvSpPr>
        <p:spPr>
          <a:xfrm>
            <a:off x="3777229" y="2577030"/>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subs</a:t>
            </a:r>
          </a:p>
        </p:txBody>
      </p:sp>
      <p:cxnSp>
        <p:nvCxnSpPr>
          <p:cNvPr id="791" name="Straight Arrow Connector 790">
            <a:extLst>
              <a:ext uri="{FF2B5EF4-FFF2-40B4-BE49-F238E27FC236}">
                <a16:creationId xmlns:a16="http://schemas.microsoft.com/office/drawing/2014/main" id="{F39516B6-B12A-7D42-93C6-DDA250EAD8BA}"/>
              </a:ext>
            </a:extLst>
          </p:cNvPr>
          <p:cNvCxnSpPr>
            <a:cxnSpLocks/>
          </p:cNvCxnSpPr>
          <p:nvPr/>
        </p:nvCxnSpPr>
        <p:spPr>
          <a:xfrm flipV="1">
            <a:off x="6218760" y="1877894"/>
            <a:ext cx="265788" cy="247"/>
          </a:xfrm>
          <a:prstGeom prst="straightConnector1">
            <a:avLst/>
          </a:prstGeom>
          <a:noFill/>
          <a:ln w="25400" cap="flat" cmpd="sng" algn="ctr">
            <a:solidFill>
              <a:schemeClr val="tx1"/>
            </a:solidFill>
            <a:prstDash val="solid"/>
            <a:miter lim="800000"/>
            <a:tailEnd type="triangle"/>
          </a:ln>
          <a:effectLst/>
        </p:spPr>
      </p:cxnSp>
      <p:cxnSp>
        <p:nvCxnSpPr>
          <p:cNvPr id="792" name="Straight Connector 791">
            <a:extLst>
              <a:ext uri="{FF2B5EF4-FFF2-40B4-BE49-F238E27FC236}">
                <a16:creationId xmlns:a16="http://schemas.microsoft.com/office/drawing/2014/main" id="{44E6BFF3-EF67-B346-B7E6-269886FE3C78}"/>
              </a:ext>
            </a:extLst>
          </p:cNvPr>
          <p:cNvCxnSpPr>
            <a:cxnSpLocks/>
          </p:cNvCxnSpPr>
          <p:nvPr/>
        </p:nvCxnSpPr>
        <p:spPr>
          <a:xfrm flipH="1">
            <a:off x="5647955" y="2424496"/>
            <a:ext cx="564904" cy="0"/>
          </a:xfrm>
          <a:prstGeom prst="line">
            <a:avLst/>
          </a:prstGeom>
          <a:noFill/>
          <a:ln w="38100" cap="flat" cmpd="sng" algn="ctr">
            <a:solidFill>
              <a:schemeClr val="tx1"/>
            </a:solidFill>
            <a:prstDash val="solid"/>
            <a:miter lim="800000"/>
          </a:ln>
          <a:effectLst/>
        </p:spPr>
      </p:cxnSp>
      <p:cxnSp>
        <p:nvCxnSpPr>
          <p:cNvPr id="793" name="Straight Connector 792">
            <a:extLst>
              <a:ext uri="{FF2B5EF4-FFF2-40B4-BE49-F238E27FC236}">
                <a16:creationId xmlns:a16="http://schemas.microsoft.com/office/drawing/2014/main" id="{DA54B754-3B74-C242-A10B-BF686134AC1D}"/>
              </a:ext>
            </a:extLst>
          </p:cNvPr>
          <p:cNvCxnSpPr>
            <a:cxnSpLocks/>
          </p:cNvCxnSpPr>
          <p:nvPr/>
        </p:nvCxnSpPr>
        <p:spPr>
          <a:xfrm flipH="1" flipV="1">
            <a:off x="6228630" y="1880029"/>
            <a:ext cx="0" cy="558000"/>
          </a:xfrm>
          <a:prstGeom prst="line">
            <a:avLst/>
          </a:prstGeom>
          <a:noFill/>
          <a:ln w="25400" cap="flat" cmpd="sng" algn="ctr">
            <a:solidFill>
              <a:schemeClr val="tx1"/>
            </a:solidFill>
            <a:prstDash val="solid"/>
            <a:miter lim="800000"/>
          </a:ln>
          <a:effectLst/>
        </p:spPr>
      </p:cxnSp>
      <p:cxnSp>
        <p:nvCxnSpPr>
          <p:cNvPr id="794" name="Elbow Connector 793">
            <a:extLst>
              <a:ext uri="{FF2B5EF4-FFF2-40B4-BE49-F238E27FC236}">
                <a16:creationId xmlns:a16="http://schemas.microsoft.com/office/drawing/2014/main" id="{9D1D2090-8162-3D4D-A30B-6A0C62D6983A}"/>
              </a:ext>
            </a:extLst>
          </p:cNvPr>
          <p:cNvCxnSpPr>
            <a:cxnSpLocks/>
          </p:cNvCxnSpPr>
          <p:nvPr/>
        </p:nvCxnSpPr>
        <p:spPr>
          <a:xfrm flipH="1" flipV="1">
            <a:off x="2168653" y="1659171"/>
            <a:ext cx="5146612" cy="1183963"/>
          </a:xfrm>
          <a:prstGeom prst="bentConnector4">
            <a:avLst>
              <a:gd name="adj1" fmla="val -10722"/>
              <a:gd name="adj2" fmla="val 1178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DA92E638-D96D-B544-94D7-8B92839C34F0}"/>
              </a:ext>
            </a:extLst>
          </p:cNvPr>
          <p:cNvGrpSpPr/>
          <p:nvPr/>
        </p:nvGrpSpPr>
        <p:grpSpPr>
          <a:xfrm>
            <a:off x="3120106" y="1756090"/>
            <a:ext cx="740488" cy="340345"/>
            <a:chOff x="4885665" y="9917646"/>
            <a:chExt cx="1103262" cy="507084"/>
          </a:xfrm>
        </p:grpSpPr>
        <p:sp>
          <p:nvSpPr>
            <p:cNvPr id="796" name="TextBox 795">
              <a:extLst>
                <a:ext uri="{FF2B5EF4-FFF2-40B4-BE49-F238E27FC236}">
                  <a16:creationId xmlns:a16="http://schemas.microsoft.com/office/drawing/2014/main" id="{EF7B792D-9DE5-0249-9E6C-FE60B2F37D2D}"/>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797" name="Straight Connector 796">
              <a:extLst>
                <a:ext uri="{FF2B5EF4-FFF2-40B4-BE49-F238E27FC236}">
                  <a16:creationId xmlns:a16="http://schemas.microsoft.com/office/drawing/2014/main" id="{42192E1C-F445-3F49-866B-BD1B8B12E98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798" name="Group 797">
            <a:extLst>
              <a:ext uri="{FF2B5EF4-FFF2-40B4-BE49-F238E27FC236}">
                <a16:creationId xmlns:a16="http://schemas.microsoft.com/office/drawing/2014/main" id="{769E5367-C56A-2C4B-AFB4-D58BE1853899}"/>
              </a:ext>
            </a:extLst>
          </p:cNvPr>
          <p:cNvGrpSpPr/>
          <p:nvPr/>
        </p:nvGrpSpPr>
        <p:grpSpPr>
          <a:xfrm>
            <a:off x="3346719" y="2040556"/>
            <a:ext cx="740488" cy="340345"/>
            <a:chOff x="4885665" y="9917646"/>
            <a:chExt cx="1103262" cy="507084"/>
          </a:xfrm>
        </p:grpSpPr>
        <p:sp>
          <p:nvSpPr>
            <p:cNvPr id="799" name="TextBox 798">
              <a:extLst>
                <a:ext uri="{FF2B5EF4-FFF2-40B4-BE49-F238E27FC236}">
                  <a16:creationId xmlns:a16="http://schemas.microsoft.com/office/drawing/2014/main" id="{58C929D0-8BFC-9745-8488-B635734E927B}"/>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0" name="Straight Connector 799">
              <a:extLst>
                <a:ext uri="{FF2B5EF4-FFF2-40B4-BE49-F238E27FC236}">
                  <a16:creationId xmlns:a16="http://schemas.microsoft.com/office/drawing/2014/main" id="{16457AEA-85C2-304F-988E-00CA29CFEF9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1" name="Group 800">
            <a:extLst>
              <a:ext uri="{FF2B5EF4-FFF2-40B4-BE49-F238E27FC236}">
                <a16:creationId xmlns:a16="http://schemas.microsoft.com/office/drawing/2014/main" id="{E18125AF-714F-EC43-BC05-DB403A321AD4}"/>
              </a:ext>
            </a:extLst>
          </p:cNvPr>
          <p:cNvGrpSpPr/>
          <p:nvPr/>
        </p:nvGrpSpPr>
        <p:grpSpPr>
          <a:xfrm>
            <a:off x="3120106" y="2326787"/>
            <a:ext cx="740488" cy="340345"/>
            <a:chOff x="4885665" y="9917646"/>
            <a:chExt cx="1103262" cy="507084"/>
          </a:xfrm>
        </p:grpSpPr>
        <p:sp>
          <p:nvSpPr>
            <p:cNvPr id="802" name="TextBox 801">
              <a:extLst>
                <a:ext uri="{FF2B5EF4-FFF2-40B4-BE49-F238E27FC236}">
                  <a16:creationId xmlns:a16="http://schemas.microsoft.com/office/drawing/2014/main" id="{6987A492-1D5C-9942-8378-518A156C4BA4}"/>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3" name="Straight Connector 802">
              <a:extLst>
                <a:ext uri="{FF2B5EF4-FFF2-40B4-BE49-F238E27FC236}">
                  <a16:creationId xmlns:a16="http://schemas.microsoft.com/office/drawing/2014/main" id="{AA4AA63E-1122-A94A-8C06-8A0D3B27B6A7}"/>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4" name="Group 803">
            <a:extLst>
              <a:ext uri="{FF2B5EF4-FFF2-40B4-BE49-F238E27FC236}">
                <a16:creationId xmlns:a16="http://schemas.microsoft.com/office/drawing/2014/main" id="{DCAA5890-122D-654A-B049-63B75EE5BE27}"/>
              </a:ext>
            </a:extLst>
          </p:cNvPr>
          <p:cNvGrpSpPr/>
          <p:nvPr/>
        </p:nvGrpSpPr>
        <p:grpSpPr>
          <a:xfrm>
            <a:off x="3345967" y="2579389"/>
            <a:ext cx="740488" cy="340345"/>
            <a:chOff x="4885665" y="9917646"/>
            <a:chExt cx="1103262" cy="507084"/>
          </a:xfrm>
        </p:grpSpPr>
        <p:sp>
          <p:nvSpPr>
            <p:cNvPr id="805" name="TextBox 804">
              <a:extLst>
                <a:ext uri="{FF2B5EF4-FFF2-40B4-BE49-F238E27FC236}">
                  <a16:creationId xmlns:a16="http://schemas.microsoft.com/office/drawing/2014/main" id="{E6A93A2A-3997-BB40-8373-DF9EF198A99F}"/>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6" name="Straight Connector 805">
              <a:extLst>
                <a:ext uri="{FF2B5EF4-FFF2-40B4-BE49-F238E27FC236}">
                  <a16:creationId xmlns:a16="http://schemas.microsoft.com/office/drawing/2014/main" id="{381AFAB0-F232-B64D-BCFC-1D44D3B8993F}"/>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cxnSp>
        <p:nvCxnSpPr>
          <p:cNvPr id="809" name="Straight Connector 808">
            <a:extLst>
              <a:ext uri="{FF2B5EF4-FFF2-40B4-BE49-F238E27FC236}">
                <a16:creationId xmlns:a16="http://schemas.microsoft.com/office/drawing/2014/main" id="{144AD7CE-0CB9-F047-AACB-6642A1A43167}"/>
              </a:ext>
            </a:extLst>
          </p:cNvPr>
          <p:cNvCxnSpPr>
            <a:cxnSpLocks/>
          </p:cNvCxnSpPr>
          <p:nvPr/>
        </p:nvCxnSpPr>
        <p:spPr>
          <a:xfrm flipH="1">
            <a:off x="2479055" y="3611757"/>
            <a:ext cx="4479057" cy="92"/>
          </a:xfrm>
          <a:prstGeom prst="line">
            <a:avLst/>
          </a:prstGeom>
          <a:noFill/>
          <a:ln w="28575" cap="flat" cmpd="sng" algn="ctr">
            <a:solidFill>
              <a:schemeClr val="tx1"/>
            </a:solidFill>
            <a:prstDash val="solid"/>
            <a:miter lim="800000"/>
          </a:ln>
          <a:effectLst/>
        </p:spPr>
      </p:cxnSp>
      <p:sp>
        <p:nvSpPr>
          <p:cNvPr id="810" name="TextBox 809">
            <a:extLst>
              <a:ext uri="{FF2B5EF4-FFF2-40B4-BE49-F238E27FC236}">
                <a16:creationId xmlns:a16="http://schemas.microsoft.com/office/drawing/2014/main" id="{0059F2ED-43F8-594A-8F1A-0A2D9AEE7EDB}"/>
              </a:ext>
            </a:extLst>
          </p:cNvPr>
          <p:cNvSpPr txBox="1">
            <a:spLocks noChangeAspect="1"/>
          </p:cNvSpPr>
          <p:nvPr/>
        </p:nvSpPr>
        <p:spPr>
          <a:xfrm>
            <a:off x="1791120" y="1372652"/>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11" name="TextBox 810">
            <a:extLst>
              <a:ext uri="{FF2B5EF4-FFF2-40B4-BE49-F238E27FC236}">
                <a16:creationId xmlns:a16="http://schemas.microsoft.com/office/drawing/2014/main" id="{C9135D80-771F-7C43-AFB7-AEE99FEF10DD}"/>
              </a:ext>
            </a:extLst>
          </p:cNvPr>
          <p:cNvSpPr txBox="1">
            <a:spLocks noChangeAspect="1"/>
          </p:cNvSpPr>
          <p:nvPr/>
        </p:nvSpPr>
        <p:spPr>
          <a:xfrm>
            <a:off x="5482017" y="178279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12" name="Triangle 811">
            <a:extLst>
              <a:ext uri="{FF2B5EF4-FFF2-40B4-BE49-F238E27FC236}">
                <a16:creationId xmlns:a16="http://schemas.microsoft.com/office/drawing/2014/main" id="{5810D8AC-714C-244D-85A8-A3700A024A68}"/>
              </a:ext>
            </a:extLst>
          </p:cNvPr>
          <p:cNvSpPr/>
          <p:nvPr/>
        </p:nvSpPr>
        <p:spPr>
          <a:xfrm rot="5400000">
            <a:off x="4574405"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813" name="Elbow Connector 812">
            <a:extLst>
              <a:ext uri="{FF2B5EF4-FFF2-40B4-BE49-F238E27FC236}">
                <a16:creationId xmlns:a16="http://schemas.microsoft.com/office/drawing/2014/main" id="{24E0B3E8-DC63-9949-B7A2-D597FF9017EB}"/>
              </a:ext>
            </a:extLst>
          </p:cNvPr>
          <p:cNvCxnSpPr>
            <a:cxnSpLocks/>
          </p:cNvCxnSpPr>
          <p:nvPr/>
        </p:nvCxnSpPr>
        <p:spPr>
          <a:xfrm rot="5400000">
            <a:off x="348474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Elbow Connector 813">
            <a:extLst>
              <a:ext uri="{FF2B5EF4-FFF2-40B4-BE49-F238E27FC236}">
                <a16:creationId xmlns:a16="http://schemas.microsoft.com/office/drawing/2014/main" id="{72364EE0-32CE-FC4F-914F-CE0E08202C1B}"/>
              </a:ext>
            </a:extLst>
          </p:cNvPr>
          <p:cNvCxnSpPr>
            <a:cxnSpLocks/>
          </p:cNvCxnSpPr>
          <p:nvPr/>
        </p:nvCxnSpPr>
        <p:spPr>
          <a:xfrm rot="5400000">
            <a:off x="6362505" y="3418682"/>
            <a:ext cx="845688"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98278C39-E66B-2A45-9638-496C6637B7F3}"/>
              </a:ext>
            </a:extLst>
          </p:cNvPr>
          <p:cNvSpPr txBox="1"/>
          <p:nvPr/>
        </p:nvSpPr>
        <p:spPr>
          <a:xfrm>
            <a:off x="6493787" y="2527692"/>
            <a:ext cx="884758" cy="669477"/>
          </a:xfrm>
          <a:prstGeom prst="roundRect">
            <a:avLst>
              <a:gd name="adj" fmla="val 4956"/>
            </a:avLst>
          </a:prstGeom>
          <a:solidFill>
            <a:schemeClr val="bg1"/>
          </a:solidFill>
          <a:ln w="28575">
            <a:solidFill>
              <a:schemeClr val="tx1"/>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816" name="TextBox 815">
            <a:extLst>
              <a:ext uri="{FF2B5EF4-FFF2-40B4-BE49-F238E27FC236}">
                <a16:creationId xmlns:a16="http://schemas.microsoft.com/office/drawing/2014/main" id="{2193DECC-E67C-F44A-93E1-17BC68257E72}"/>
              </a:ext>
            </a:extLst>
          </p:cNvPr>
          <p:cNvSpPr txBox="1">
            <a:spLocks noChangeAspect="1"/>
          </p:cNvSpPr>
          <p:nvPr/>
        </p:nvSpPr>
        <p:spPr>
          <a:xfrm>
            <a:off x="7238516" y="234800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
        <p:nvSpPr>
          <p:cNvPr id="817" name="TextBox 816">
            <a:extLst>
              <a:ext uri="{FF2B5EF4-FFF2-40B4-BE49-F238E27FC236}">
                <a16:creationId xmlns:a16="http://schemas.microsoft.com/office/drawing/2014/main" id="{BF03D2D7-735A-724D-A3D8-C9B5149EC064}"/>
              </a:ext>
            </a:extLst>
          </p:cNvPr>
          <p:cNvSpPr txBox="1"/>
          <p:nvPr/>
        </p:nvSpPr>
        <p:spPr>
          <a:xfrm>
            <a:off x="4076231" y="3681774"/>
            <a:ext cx="1331456" cy="500419"/>
          </a:xfrm>
          <a:prstGeom prst="roundRect">
            <a:avLst>
              <a:gd name="adj" fmla="val 0"/>
            </a:avLst>
          </a:prstGeom>
          <a:noFill/>
          <a:ln>
            <a:noFill/>
          </a:ln>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cxnSp>
        <p:nvCxnSpPr>
          <p:cNvPr id="818" name="Straight Connector 817">
            <a:extLst>
              <a:ext uri="{FF2B5EF4-FFF2-40B4-BE49-F238E27FC236}">
                <a16:creationId xmlns:a16="http://schemas.microsoft.com/office/drawing/2014/main" id="{421EA3EA-C32E-6E4A-9A23-78291D91012A}"/>
              </a:ext>
            </a:extLst>
          </p:cNvPr>
          <p:cNvCxnSpPr>
            <a:cxnSpLocks/>
          </p:cNvCxnSpPr>
          <p:nvPr/>
        </p:nvCxnSpPr>
        <p:spPr>
          <a:xfrm flipV="1">
            <a:off x="6228630" y="2407482"/>
            <a:ext cx="0" cy="478800"/>
          </a:xfrm>
          <a:prstGeom prst="line">
            <a:avLst/>
          </a:prstGeom>
          <a:noFill/>
          <a:ln w="25400" cap="flat" cmpd="sng" algn="ctr">
            <a:solidFill>
              <a:schemeClr val="tx1"/>
            </a:solidFill>
            <a:prstDash val="solid"/>
            <a:miter lim="800000"/>
          </a:ln>
          <a:effectLst/>
        </p:spPr>
      </p:cxnSp>
      <p:sp>
        <p:nvSpPr>
          <p:cNvPr id="2" name="Title 1">
            <a:extLst>
              <a:ext uri="{FF2B5EF4-FFF2-40B4-BE49-F238E27FC236}">
                <a16:creationId xmlns:a16="http://schemas.microsoft.com/office/drawing/2014/main" id="{2A21F9FE-D2D1-2F45-BAE5-42DAD2A940A9}"/>
              </a:ext>
            </a:extLst>
          </p:cNvPr>
          <p:cNvSpPr>
            <a:spLocks noGrp="1"/>
          </p:cNvSpPr>
          <p:nvPr>
            <p:ph type="title"/>
          </p:nvPr>
        </p:nvSpPr>
        <p:spPr>
          <a:xfrm>
            <a:off x="366963" y="257434"/>
            <a:ext cx="8410073" cy="753467"/>
          </a:xfrm>
        </p:spPr>
        <p:txBody>
          <a:bodyPr>
            <a:normAutofit fontScale="90000"/>
          </a:bodyPr>
          <a:lstStyle/>
          <a:p>
            <a:r>
              <a:rPr lang="en-US" dirty="0"/>
              <a:t>GenASM-TB: Hardware Design</a:t>
            </a:r>
          </a:p>
        </p:txBody>
      </p:sp>
      <p:sp>
        <p:nvSpPr>
          <p:cNvPr id="3" name="Content Placeholder 2">
            <a:extLst>
              <a:ext uri="{FF2B5EF4-FFF2-40B4-BE49-F238E27FC236}">
                <a16:creationId xmlns:a16="http://schemas.microsoft.com/office/drawing/2014/main" id="{D9C16949-81DF-AE42-AD76-9FC4CA057DC8}"/>
              </a:ext>
            </a:extLst>
          </p:cNvPr>
          <p:cNvSpPr>
            <a:spLocks noGrp="1"/>
          </p:cNvSpPr>
          <p:nvPr>
            <p:ph idx="1"/>
          </p:nvPr>
        </p:nvSpPr>
        <p:spPr>
          <a:xfrm>
            <a:off x="366961" y="4451273"/>
            <a:ext cx="8410073" cy="2013829"/>
          </a:xfrm>
        </p:spPr>
        <p:txBody>
          <a:bodyPr>
            <a:noAutofit/>
          </a:bodyPr>
          <a:lstStyle/>
          <a:p>
            <a:pPr>
              <a:lnSpc>
                <a:spcPct val="100000"/>
              </a:lnSpc>
              <a:spcBef>
                <a:spcPts val="0"/>
              </a:spcBef>
              <a:spcAft>
                <a:spcPts val="300"/>
              </a:spcAft>
            </a:pPr>
            <a:r>
              <a:rPr lang="en-US" dirty="0">
                <a:solidFill>
                  <a:schemeClr val="tx1"/>
                </a:solidFill>
              </a:rPr>
              <a:t>Very simple logic: </a:t>
            </a:r>
          </a:p>
          <a:p>
            <a:pPr marL="454025" lvl="1" indent="0">
              <a:lnSpc>
                <a:spcPct val="100000"/>
              </a:lnSpc>
              <a:spcBef>
                <a:spcPts val="0"/>
              </a:spcBef>
              <a:spcAft>
                <a:spcPts val="0"/>
              </a:spcAft>
              <a:buNone/>
            </a:pPr>
            <a:r>
              <a:rPr lang="en-US" sz="2000" b="1" dirty="0">
                <a:solidFill>
                  <a:srgbClr val="FE6200"/>
                </a:solidFill>
                <a:latin typeface="Calibri" panose="020F0502020204030204" pitchFamily="34" charset="0"/>
              </a:rPr>
              <a:t>❶</a:t>
            </a:r>
            <a:r>
              <a:rPr lang="en-US" sz="2000" dirty="0">
                <a:solidFill>
                  <a:srgbClr val="FE6200"/>
                </a:solidFill>
              </a:rPr>
              <a:t>Reads the bitvectors </a:t>
            </a:r>
            <a:r>
              <a:rPr lang="en-US" sz="2000" dirty="0">
                <a:solidFill>
                  <a:schemeClr val="tx1"/>
                </a:solidFill>
              </a:rPr>
              <a:t>from one of the TB-SRAMs using the computed address </a:t>
            </a:r>
          </a:p>
          <a:p>
            <a:pPr marL="454025" lvl="1" indent="0">
              <a:lnSpc>
                <a:spcPct val="100000"/>
              </a:lnSpc>
              <a:spcBef>
                <a:spcPts val="0"/>
              </a:spcBef>
              <a:spcAft>
                <a:spcPts val="0"/>
              </a:spcAft>
              <a:buNone/>
            </a:pPr>
            <a:r>
              <a:rPr lang="en-US" sz="2000" b="1" dirty="0">
                <a:solidFill>
                  <a:srgbClr val="00B050"/>
                </a:solidFill>
                <a:latin typeface="Calibri" panose="020F0502020204030204" pitchFamily="34" charset="0"/>
              </a:rPr>
              <a:t>❷</a:t>
            </a:r>
            <a:r>
              <a:rPr lang="en-US" sz="2000" dirty="0">
                <a:solidFill>
                  <a:srgbClr val="00B050"/>
                </a:solidFill>
              </a:rPr>
              <a:t>Performs the required bitwise comparisons </a:t>
            </a:r>
            <a:r>
              <a:rPr lang="en-US" sz="2000" dirty="0">
                <a:solidFill>
                  <a:schemeClr val="tx1"/>
                </a:solidFill>
              </a:rPr>
              <a:t>to find the traceback output for the current position</a:t>
            </a:r>
          </a:p>
          <a:p>
            <a:pPr marL="454025" lvl="1" indent="0">
              <a:lnSpc>
                <a:spcPct val="100000"/>
              </a:lnSpc>
              <a:spcBef>
                <a:spcPts val="0"/>
              </a:spcBef>
              <a:spcAft>
                <a:spcPts val="0"/>
              </a:spcAft>
              <a:buNone/>
            </a:pPr>
            <a:r>
              <a:rPr lang="en-US" sz="2000" b="1" dirty="0">
                <a:solidFill>
                  <a:srgbClr val="0070C0"/>
                </a:solidFill>
              </a:rPr>
              <a:t>❸</a:t>
            </a:r>
            <a:r>
              <a:rPr lang="en-US" sz="2000" dirty="0">
                <a:solidFill>
                  <a:srgbClr val="1F8DD3"/>
                </a:solidFill>
              </a:rPr>
              <a:t>Computes the next TB-SRAM address </a:t>
            </a:r>
            <a:r>
              <a:rPr lang="en-US" sz="2000" dirty="0">
                <a:solidFill>
                  <a:schemeClr val="tx1"/>
                </a:solidFill>
              </a:rPr>
              <a:t>to read the new set of bitvectors</a:t>
            </a:r>
          </a:p>
          <a:p>
            <a:pPr marL="454025" lvl="1" indent="0">
              <a:lnSpc>
                <a:spcPct val="100000"/>
              </a:lnSpc>
              <a:spcBef>
                <a:spcPts val="0"/>
              </a:spcBef>
              <a:spcAft>
                <a:spcPts val="0"/>
              </a:spcAft>
              <a:buNone/>
            </a:pPr>
            <a:endParaRPr lang="en-US" sz="2000" dirty="0"/>
          </a:p>
        </p:txBody>
      </p:sp>
      <p:sp>
        <p:nvSpPr>
          <p:cNvPr id="9" name="Slide Number Placeholder 8">
            <a:extLst>
              <a:ext uri="{FF2B5EF4-FFF2-40B4-BE49-F238E27FC236}">
                <a16:creationId xmlns:a16="http://schemas.microsoft.com/office/drawing/2014/main" id="{4ADC880C-7F82-9E41-871E-89B70A6CD4ED}"/>
              </a:ext>
            </a:extLst>
          </p:cNvPr>
          <p:cNvSpPr>
            <a:spLocks noGrp="1"/>
          </p:cNvSpPr>
          <p:nvPr>
            <p:ph type="sldNum" sz="quarter" idx="10"/>
          </p:nvPr>
        </p:nvSpPr>
        <p:spPr/>
        <p:txBody>
          <a:bodyPr/>
          <a:lstStyle/>
          <a:p>
            <a:fld id="{BE67019E-6B59-9444-A8F8-0CFAB6B6981D}" type="slidenum">
              <a:rPr lang="en-US" smtClean="0"/>
              <a:pPr/>
              <a:t>68</a:t>
            </a:fld>
            <a:endParaRPr lang="en-US" dirty="0"/>
          </a:p>
        </p:txBody>
      </p:sp>
      <p:cxnSp>
        <p:nvCxnSpPr>
          <p:cNvPr id="563" name="Elbow Connector 562">
            <a:extLst>
              <a:ext uri="{FF2B5EF4-FFF2-40B4-BE49-F238E27FC236}">
                <a16:creationId xmlns:a16="http://schemas.microsoft.com/office/drawing/2014/main" id="{0B82A8C2-74C0-F943-B650-18CBE6154000}"/>
              </a:ext>
            </a:extLst>
          </p:cNvPr>
          <p:cNvCxnSpPr>
            <a:cxnSpLocks/>
          </p:cNvCxnSpPr>
          <p:nvPr/>
        </p:nvCxnSpPr>
        <p:spPr>
          <a:xfrm rot="5400000">
            <a:off x="210318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E5334EE5-BBF6-EB40-ADF3-E758C18E8684}"/>
              </a:ext>
            </a:extLst>
          </p:cNvPr>
          <p:cNvSpPr txBox="1"/>
          <p:nvPr/>
        </p:nvSpPr>
        <p:spPr>
          <a:xfrm>
            <a:off x="4584658" y="1931079"/>
            <a:ext cx="1068719" cy="988647"/>
          </a:xfrm>
          <a:prstGeom prst="roundRect">
            <a:avLst>
              <a:gd name="adj" fmla="val 6208"/>
            </a:avLst>
          </a:prstGeom>
          <a:solidFill>
            <a:schemeClr val="bg1"/>
          </a:solidFill>
          <a:ln w="28575">
            <a:solidFill>
              <a:srgbClr val="00B050"/>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565" name="TextBox 564">
            <a:extLst>
              <a:ext uri="{FF2B5EF4-FFF2-40B4-BE49-F238E27FC236}">
                <a16:creationId xmlns:a16="http://schemas.microsoft.com/office/drawing/2014/main" id="{1E0AAD06-BCC3-6343-A374-CBD99B79E884}"/>
              </a:ext>
            </a:extLst>
          </p:cNvPr>
          <p:cNvSpPr txBox="1"/>
          <p:nvPr/>
        </p:nvSpPr>
        <p:spPr>
          <a:xfrm>
            <a:off x="6483924"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566" name="TextBox 565">
            <a:extLst>
              <a:ext uri="{FF2B5EF4-FFF2-40B4-BE49-F238E27FC236}">
                <a16:creationId xmlns:a16="http://schemas.microsoft.com/office/drawing/2014/main" id="{3FA9E386-0DD1-6F4F-ADAE-9A15D42B3E58}"/>
              </a:ext>
            </a:extLst>
          </p:cNvPr>
          <p:cNvSpPr txBox="1"/>
          <p:nvPr/>
        </p:nvSpPr>
        <p:spPr>
          <a:xfrm>
            <a:off x="4586372"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567" name="Straight Connector 566">
            <a:extLst>
              <a:ext uri="{FF2B5EF4-FFF2-40B4-BE49-F238E27FC236}">
                <a16:creationId xmlns:a16="http://schemas.microsoft.com/office/drawing/2014/main" id="{A08A14DE-2049-7E4F-8C82-CEC0BEBD9F46}"/>
              </a:ext>
            </a:extLst>
          </p:cNvPr>
          <p:cNvCxnSpPr>
            <a:cxnSpLocks/>
          </p:cNvCxnSpPr>
          <p:nvPr/>
        </p:nvCxnSpPr>
        <p:spPr>
          <a:xfrm flipH="1">
            <a:off x="2372573" y="2426836"/>
            <a:ext cx="648961" cy="0"/>
          </a:xfrm>
          <a:prstGeom prst="line">
            <a:avLst/>
          </a:prstGeom>
          <a:noFill/>
          <a:ln w="38100" cap="flat" cmpd="sng" algn="ctr">
            <a:solidFill>
              <a:srgbClr val="FE6200"/>
            </a:solidFill>
            <a:prstDash val="solid"/>
            <a:miter lim="800000"/>
          </a:ln>
          <a:effectLst/>
        </p:spPr>
      </p:cxnSp>
      <p:cxnSp>
        <p:nvCxnSpPr>
          <p:cNvPr id="568" name="Straight Connector 567">
            <a:extLst>
              <a:ext uri="{FF2B5EF4-FFF2-40B4-BE49-F238E27FC236}">
                <a16:creationId xmlns:a16="http://schemas.microsoft.com/office/drawing/2014/main" id="{CCFB98FF-DF4C-104A-A206-2AE0834543DD}"/>
              </a:ext>
            </a:extLst>
          </p:cNvPr>
          <p:cNvCxnSpPr>
            <a:cxnSpLocks/>
          </p:cNvCxnSpPr>
          <p:nvPr/>
        </p:nvCxnSpPr>
        <p:spPr>
          <a:xfrm flipV="1">
            <a:off x="3025494" y="2009160"/>
            <a:ext cx="0" cy="813058"/>
          </a:xfrm>
          <a:prstGeom prst="line">
            <a:avLst/>
          </a:prstGeom>
          <a:noFill/>
          <a:ln w="38100" cap="flat" cmpd="sng" algn="ctr">
            <a:solidFill>
              <a:srgbClr val="00B050"/>
            </a:solidFill>
            <a:prstDash val="solid"/>
            <a:miter lim="800000"/>
          </a:ln>
          <a:effectLst/>
        </p:spPr>
      </p:cxnSp>
      <p:cxnSp>
        <p:nvCxnSpPr>
          <p:cNvPr id="569" name="Straight Arrow Connector 568">
            <a:extLst>
              <a:ext uri="{FF2B5EF4-FFF2-40B4-BE49-F238E27FC236}">
                <a16:creationId xmlns:a16="http://schemas.microsoft.com/office/drawing/2014/main" id="{CDC9AF70-BDA4-D74B-AB7B-5F9CB52CC166}"/>
              </a:ext>
            </a:extLst>
          </p:cNvPr>
          <p:cNvCxnSpPr>
            <a:cxnSpLocks/>
          </p:cNvCxnSpPr>
          <p:nvPr/>
        </p:nvCxnSpPr>
        <p:spPr>
          <a:xfrm>
            <a:off x="3021533" y="2012147"/>
            <a:ext cx="1548920" cy="0"/>
          </a:xfrm>
          <a:prstGeom prst="straightConnector1">
            <a:avLst/>
          </a:prstGeom>
          <a:noFill/>
          <a:ln w="28575" cap="flat" cmpd="sng" algn="ctr">
            <a:solidFill>
              <a:srgbClr val="00B050"/>
            </a:solidFill>
            <a:prstDash val="solid"/>
            <a:miter lim="800000"/>
            <a:tailEnd type="triangle"/>
          </a:ln>
          <a:effectLst/>
        </p:spPr>
      </p:cxnSp>
      <p:cxnSp>
        <p:nvCxnSpPr>
          <p:cNvPr id="570" name="Straight Arrow Connector 569">
            <a:extLst>
              <a:ext uri="{FF2B5EF4-FFF2-40B4-BE49-F238E27FC236}">
                <a16:creationId xmlns:a16="http://schemas.microsoft.com/office/drawing/2014/main" id="{FB7058E2-454F-2548-867A-2559B42DB0E0}"/>
              </a:ext>
            </a:extLst>
          </p:cNvPr>
          <p:cNvCxnSpPr>
            <a:cxnSpLocks/>
          </p:cNvCxnSpPr>
          <p:nvPr/>
        </p:nvCxnSpPr>
        <p:spPr>
          <a:xfrm>
            <a:off x="3021534" y="2819553"/>
            <a:ext cx="1546983" cy="0"/>
          </a:xfrm>
          <a:prstGeom prst="straightConnector1">
            <a:avLst/>
          </a:prstGeom>
          <a:noFill/>
          <a:ln w="28575" cap="flat" cmpd="sng" algn="ctr">
            <a:solidFill>
              <a:srgbClr val="00B050"/>
            </a:solidFill>
            <a:prstDash val="solid"/>
            <a:miter lim="800000"/>
            <a:tailEnd type="triangle"/>
          </a:ln>
          <a:effectLst/>
        </p:spPr>
      </p:cxnSp>
      <p:cxnSp>
        <p:nvCxnSpPr>
          <p:cNvPr id="571" name="Straight Arrow Connector 570">
            <a:extLst>
              <a:ext uri="{FF2B5EF4-FFF2-40B4-BE49-F238E27FC236}">
                <a16:creationId xmlns:a16="http://schemas.microsoft.com/office/drawing/2014/main" id="{861664B2-DB72-5347-A843-42F2E33593D4}"/>
              </a:ext>
            </a:extLst>
          </p:cNvPr>
          <p:cNvCxnSpPr>
            <a:cxnSpLocks/>
          </p:cNvCxnSpPr>
          <p:nvPr/>
        </p:nvCxnSpPr>
        <p:spPr>
          <a:xfrm>
            <a:off x="3021534" y="2556099"/>
            <a:ext cx="1546983" cy="0"/>
          </a:xfrm>
          <a:prstGeom prst="straightConnector1">
            <a:avLst/>
          </a:prstGeom>
          <a:noFill/>
          <a:ln w="28575" cap="flat" cmpd="sng" algn="ctr">
            <a:solidFill>
              <a:srgbClr val="00B050"/>
            </a:solidFill>
            <a:prstDash val="solid"/>
            <a:miter lim="800000"/>
            <a:tailEnd type="triangle"/>
          </a:ln>
          <a:effectLst/>
        </p:spPr>
      </p:cxnSp>
      <p:sp>
        <p:nvSpPr>
          <p:cNvPr id="572" name="Rounded Rectangle 571">
            <a:extLst>
              <a:ext uri="{FF2B5EF4-FFF2-40B4-BE49-F238E27FC236}">
                <a16:creationId xmlns:a16="http://schemas.microsoft.com/office/drawing/2014/main" id="{8708CD68-56EE-B046-BD4D-B162066469E3}"/>
              </a:ext>
            </a:extLst>
          </p:cNvPr>
          <p:cNvSpPr/>
          <p:nvPr/>
        </p:nvSpPr>
        <p:spPr>
          <a:xfrm>
            <a:off x="3853868" y="2716037"/>
            <a:ext cx="255659" cy="163645"/>
          </a:xfrm>
          <a:prstGeom prst="roundRect">
            <a:avLst>
              <a:gd name="adj" fmla="val 13618"/>
            </a:avLst>
          </a:prstGeom>
          <a:solidFill>
            <a:schemeClr val="accent3">
              <a:lumMod val="20000"/>
              <a:lumOff val="80000"/>
            </a:schemeClr>
          </a:solidFill>
          <a:ln w="19050" cap="flat" cmpd="sng" algn="ctr">
            <a:solidFill>
              <a:srgbClr val="00B050"/>
            </a:solidFill>
            <a:prstDash val="solid"/>
            <a:miter lim="800000"/>
          </a:ln>
          <a:effectLst/>
        </p:spPr>
        <p:txBody>
          <a:bodyPr lIns="24163" tIns="24163" rIns="24163" bIns="24163" rtlCol="0" anchor="ctr"/>
          <a:lstStyle/>
          <a:p>
            <a:pPr algn="ctr" defTabSz="613688">
              <a:defRPr/>
            </a:pPr>
            <a:r>
              <a:rPr lang="en-US" sz="1342" b="1" kern="0" dirty="0">
                <a:solidFill>
                  <a:srgbClr val="00B050"/>
                </a:solidFill>
                <a:latin typeface="Corbel" panose="020B0503020204020204" pitchFamily="34" charset="0"/>
              </a:rPr>
              <a:t>&lt;&lt;</a:t>
            </a:r>
          </a:p>
        </p:txBody>
      </p:sp>
      <p:sp>
        <p:nvSpPr>
          <p:cNvPr id="573" name="TextBox 572">
            <a:extLst>
              <a:ext uri="{FF2B5EF4-FFF2-40B4-BE49-F238E27FC236}">
                <a16:creationId xmlns:a16="http://schemas.microsoft.com/office/drawing/2014/main" id="{B974ACE9-EB80-F84A-9CEB-AE0D33D7FDD9}"/>
              </a:ext>
            </a:extLst>
          </p:cNvPr>
          <p:cNvSpPr txBox="1"/>
          <p:nvPr/>
        </p:nvSpPr>
        <p:spPr>
          <a:xfrm>
            <a:off x="3780712" y="1774928"/>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match</a:t>
            </a:r>
          </a:p>
        </p:txBody>
      </p:sp>
      <p:cxnSp>
        <p:nvCxnSpPr>
          <p:cNvPr id="574" name="Straight Arrow Connector 573">
            <a:extLst>
              <a:ext uri="{FF2B5EF4-FFF2-40B4-BE49-F238E27FC236}">
                <a16:creationId xmlns:a16="http://schemas.microsoft.com/office/drawing/2014/main" id="{DE8D8392-5D67-C44C-BC64-5810CC694411}"/>
              </a:ext>
            </a:extLst>
          </p:cNvPr>
          <p:cNvCxnSpPr>
            <a:cxnSpLocks/>
          </p:cNvCxnSpPr>
          <p:nvPr/>
        </p:nvCxnSpPr>
        <p:spPr>
          <a:xfrm>
            <a:off x="5044691" y="1763360"/>
            <a:ext cx="0" cy="158187"/>
          </a:xfrm>
          <a:prstGeom prst="straightConnector1">
            <a:avLst/>
          </a:prstGeom>
          <a:noFill/>
          <a:ln w="12700" cap="flat" cmpd="sng" algn="ctr">
            <a:solidFill>
              <a:sysClr val="windowText" lastClr="000000"/>
            </a:solidFill>
            <a:prstDash val="solid"/>
            <a:miter lim="800000"/>
            <a:tailEnd type="triangle"/>
          </a:ln>
          <a:effectLst/>
        </p:spPr>
      </p:cxnSp>
      <p:cxnSp>
        <p:nvCxnSpPr>
          <p:cNvPr id="575" name="Straight Arrow Connector 574">
            <a:extLst>
              <a:ext uri="{FF2B5EF4-FFF2-40B4-BE49-F238E27FC236}">
                <a16:creationId xmlns:a16="http://schemas.microsoft.com/office/drawing/2014/main" id="{AEB65493-7199-4D49-8E45-62C6BC260A6A}"/>
              </a:ext>
            </a:extLst>
          </p:cNvPr>
          <p:cNvCxnSpPr>
            <a:cxnSpLocks/>
          </p:cNvCxnSpPr>
          <p:nvPr/>
        </p:nvCxnSpPr>
        <p:spPr>
          <a:xfrm flipH="1" flipV="1">
            <a:off x="5137938" y="1763359"/>
            <a:ext cx="155" cy="160188"/>
          </a:xfrm>
          <a:prstGeom prst="straightConnector1">
            <a:avLst/>
          </a:prstGeom>
          <a:noFill/>
          <a:ln w="12700" cap="flat" cmpd="sng" algn="ctr">
            <a:solidFill>
              <a:sysClr val="windowText" lastClr="000000"/>
            </a:solidFill>
            <a:prstDash val="solid"/>
            <a:miter lim="800000"/>
            <a:tailEnd type="triangle"/>
          </a:ln>
          <a:effectLst/>
        </p:spPr>
      </p:cxnSp>
      <p:sp>
        <p:nvSpPr>
          <p:cNvPr id="576" name="TextBox 575">
            <a:extLst>
              <a:ext uri="{FF2B5EF4-FFF2-40B4-BE49-F238E27FC236}">
                <a16:creationId xmlns:a16="http://schemas.microsoft.com/office/drawing/2014/main" id="{E3AFEA1C-F036-5E40-8D21-E26E2F4C63B4}"/>
              </a:ext>
            </a:extLst>
          </p:cNvPr>
          <p:cNvSpPr txBox="1"/>
          <p:nvPr/>
        </p:nvSpPr>
        <p:spPr>
          <a:xfrm>
            <a:off x="5581915" y="2162081"/>
            <a:ext cx="683064" cy="505395"/>
          </a:xfrm>
          <a:prstGeom prst="rect">
            <a:avLst/>
          </a:prstGeom>
          <a:noFill/>
        </p:spPr>
        <p:txBody>
          <a:bodyPr wrap="square" rtlCol="0">
            <a:spAutoFit/>
          </a:bodyPr>
          <a:lstStyle/>
          <a:p>
            <a:pPr algn="r"/>
            <a:r>
              <a:rPr lang="en-US" sz="1342" b="1" i="1" dirty="0">
                <a:solidFill>
                  <a:srgbClr val="00B050"/>
                </a:solidFill>
                <a:latin typeface="Corbel" panose="020B0503020204020204" pitchFamily="34" charset="0"/>
              </a:rPr>
              <a:t>CIGAR</a:t>
            </a:r>
          </a:p>
          <a:p>
            <a:pPr algn="ctr"/>
            <a:r>
              <a:rPr lang="en-US" sz="1342" b="1" i="1" dirty="0">
                <a:solidFill>
                  <a:srgbClr val="00B050"/>
                </a:solidFill>
                <a:latin typeface="Corbel" panose="020B0503020204020204" pitchFamily="34" charset="0"/>
              </a:rPr>
              <a:t>out</a:t>
            </a:r>
          </a:p>
        </p:txBody>
      </p:sp>
      <p:cxnSp>
        <p:nvCxnSpPr>
          <p:cNvPr id="577" name="Straight Arrow Connector 576">
            <a:extLst>
              <a:ext uri="{FF2B5EF4-FFF2-40B4-BE49-F238E27FC236}">
                <a16:creationId xmlns:a16="http://schemas.microsoft.com/office/drawing/2014/main" id="{BBF611C3-FA31-864F-8783-06834C2B694F}"/>
              </a:ext>
            </a:extLst>
          </p:cNvPr>
          <p:cNvCxnSpPr>
            <a:cxnSpLocks/>
          </p:cNvCxnSpPr>
          <p:nvPr/>
        </p:nvCxnSpPr>
        <p:spPr>
          <a:xfrm>
            <a:off x="6234605" y="2881025"/>
            <a:ext cx="265788" cy="0"/>
          </a:xfrm>
          <a:prstGeom prst="straightConnector1">
            <a:avLst/>
          </a:prstGeom>
          <a:noFill/>
          <a:ln w="25400" cap="flat" cmpd="sng" algn="ctr">
            <a:solidFill>
              <a:sysClr val="windowText" lastClr="000000"/>
            </a:solidFill>
            <a:prstDash val="solid"/>
            <a:miter lim="800000"/>
            <a:tailEnd type="triangle"/>
          </a:ln>
          <a:effectLst/>
        </p:spPr>
      </p:cxnSp>
      <p:sp>
        <p:nvSpPr>
          <p:cNvPr id="578" name="Triangle 577">
            <a:extLst>
              <a:ext uri="{FF2B5EF4-FFF2-40B4-BE49-F238E27FC236}">
                <a16:creationId xmlns:a16="http://schemas.microsoft.com/office/drawing/2014/main" id="{098B194D-D68F-9842-9199-763F21D443F2}"/>
              </a:ext>
            </a:extLst>
          </p:cNvPr>
          <p:cNvSpPr/>
          <p:nvPr/>
        </p:nvSpPr>
        <p:spPr>
          <a:xfrm rot="5400000">
            <a:off x="6475442"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581" name="Group 580">
            <a:extLst>
              <a:ext uri="{FF2B5EF4-FFF2-40B4-BE49-F238E27FC236}">
                <a16:creationId xmlns:a16="http://schemas.microsoft.com/office/drawing/2014/main" id="{BB03096E-BD7A-DD44-8FB6-4488AFD44C0D}"/>
              </a:ext>
            </a:extLst>
          </p:cNvPr>
          <p:cNvGrpSpPr/>
          <p:nvPr/>
        </p:nvGrpSpPr>
        <p:grpSpPr>
          <a:xfrm>
            <a:off x="1893480" y="1519890"/>
            <a:ext cx="489309" cy="1545553"/>
            <a:chOff x="8731842" y="10098736"/>
            <a:chExt cx="729028" cy="2688281"/>
          </a:xfrm>
        </p:grpSpPr>
        <p:sp>
          <p:nvSpPr>
            <p:cNvPr id="582" name="Trapezoid 581">
              <a:extLst>
                <a:ext uri="{FF2B5EF4-FFF2-40B4-BE49-F238E27FC236}">
                  <a16:creationId xmlns:a16="http://schemas.microsoft.com/office/drawing/2014/main" id="{B3BB41C3-64B7-7548-865A-3A363AAAA509}"/>
                </a:ext>
              </a:extLst>
            </p:cNvPr>
            <p:cNvSpPr/>
            <p:nvPr/>
          </p:nvSpPr>
          <p:spPr>
            <a:xfrm rot="5400000">
              <a:off x="7781130" y="11107277"/>
              <a:ext cx="2688281" cy="671199"/>
            </a:xfrm>
            <a:prstGeom prst="trapezoid">
              <a:avLst>
                <a:gd name="adj" fmla="val 59146"/>
              </a:avLst>
            </a:prstGeom>
            <a:solidFill>
              <a:schemeClr val="bg1"/>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583" name="TextBox 582">
              <a:extLst>
                <a:ext uri="{FF2B5EF4-FFF2-40B4-BE49-F238E27FC236}">
                  <a16:creationId xmlns:a16="http://schemas.microsoft.com/office/drawing/2014/main" id="{8FA70E3B-445B-A94F-8C98-99EFA4DB4B19}"/>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584" name="Elbow Connector 583">
            <a:extLst>
              <a:ext uri="{FF2B5EF4-FFF2-40B4-BE49-F238E27FC236}">
                <a16:creationId xmlns:a16="http://schemas.microsoft.com/office/drawing/2014/main" id="{C6654352-9FEF-DA4B-9F42-DC8631E7CB75}"/>
              </a:ext>
            </a:extLst>
          </p:cNvPr>
          <p:cNvCxnSpPr>
            <a:cxnSpLocks/>
          </p:cNvCxnSpPr>
          <p:nvPr/>
        </p:nvCxnSpPr>
        <p:spPr>
          <a:xfrm rot="5400000" flipH="1" flipV="1">
            <a:off x="834701" y="2605058"/>
            <a:ext cx="1933000" cy="265788"/>
          </a:xfrm>
          <a:prstGeom prst="bentConnector3">
            <a:avLst>
              <a:gd name="adj1" fmla="val 100005"/>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Elbow Connector 584">
            <a:extLst>
              <a:ext uri="{FF2B5EF4-FFF2-40B4-BE49-F238E27FC236}">
                <a16:creationId xmlns:a16="http://schemas.microsoft.com/office/drawing/2014/main" id="{50F04BE6-B360-464D-BFD0-9D03B27316AC}"/>
              </a:ext>
            </a:extLst>
          </p:cNvPr>
          <p:cNvCxnSpPr>
            <a:cxnSpLocks/>
          </p:cNvCxnSpPr>
          <p:nvPr/>
        </p:nvCxnSpPr>
        <p:spPr>
          <a:xfrm rot="5400000" flipH="1" flipV="1">
            <a:off x="1200272" y="2648502"/>
            <a:ext cx="1292694" cy="144975"/>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Elbow Connector 585">
            <a:extLst>
              <a:ext uri="{FF2B5EF4-FFF2-40B4-BE49-F238E27FC236}">
                <a16:creationId xmlns:a16="http://schemas.microsoft.com/office/drawing/2014/main" id="{9C15819A-0468-004C-B0E7-4CC47838EC18}"/>
              </a:ext>
            </a:extLst>
          </p:cNvPr>
          <p:cNvCxnSpPr>
            <a:cxnSpLocks/>
          </p:cNvCxnSpPr>
          <p:nvPr/>
        </p:nvCxnSpPr>
        <p:spPr>
          <a:xfrm>
            <a:off x="1765926" y="3371805"/>
            <a:ext cx="1260000" cy="5799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87" name="Elbow Connector 586">
            <a:extLst>
              <a:ext uri="{FF2B5EF4-FFF2-40B4-BE49-F238E27FC236}">
                <a16:creationId xmlns:a16="http://schemas.microsoft.com/office/drawing/2014/main" id="{3DDD82D3-C5B3-9744-836A-D2D10EF7A0D3}"/>
              </a:ext>
            </a:extLst>
          </p:cNvPr>
          <p:cNvCxnSpPr>
            <a:cxnSpLocks/>
          </p:cNvCxnSpPr>
          <p:nvPr/>
        </p:nvCxnSpPr>
        <p:spPr>
          <a:xfrm rot="5400000" flipH="1" flipV="1">
            <a:off x="1678773" y="2938191"/>
            <a:ext cx="432000" cy="108000"/>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Elbow Connector 587">
            <a:extLst>
              <a:ext uri="{FF2B5EF4-FFF2-40B4-BE49-F238E27FC236}">
                <a16:creationId xmlns:a16="http://schemas.microsoft.com/office/drawing/2014/main" id="{EDF44B07-41E7-A44E-BB98-D10329211503}"/>
              </a:ext>
            </a:extLst>
          </p:cNvPr>
          <p:cNvCxnSpPr>
            <a:cxnSpLocks/>
          </p:cNvCxnSpPr>
          <p:nvPr/>
        </p:nvCxnSpPr>
        <p:spPr>
          <a:xfrm>
            <a:off x="1836489" y="3200756"/>
            <a:ext cx="4276763" cy="7732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28F693E7-383B-2E47-9AB2-EF68DC3D3B06}"/>
              </a:ext>
            </a:extLst>
          </p:cNvPr>
          <p:cNvCxnSpPr>
            <a:cxnSpLocks/>
          </p:cNvCxnSpPr>
          <p:nvPr/>
        </p:nvCxnSpPr>
        <p:spPr>
          <a:xfrm>
            <a:off x="3021533" y="2285479"/>
            <a:ext cx="1548920" cy="0"/>
          </a:xfrm>
          <a:prstGeom prst="straightConnector1">
            <a:avLst/>
          </a:prstGeom>
          <a:noFill/>
          <a:ln w="28575" cap="flat" cmpd="sng" algn="ctr">
            <a:solidFill>
              <a:srgbClr val="00B050"/>
            </a:solidFill>
            <a:prstDash val="solid"/>
            <a:miter lim="800000"/>
            <a:tailEnd type="triangle"/>
          </a:ln>
          <a:effectLst/>
        </p:spPr>
      </p:cxnSp>
      <p:sp>
        <p:nvSpPr>
          <p:cNvPr id="592" name="TextBox 591">
            <a:extLst>
              <a:ext uri="{FF2B5EF4-FFF2-40B4-BE49-F238E27FC236}">
                <a16:creationId xmlns:a16="http://schemas.microsoft.com/office/drawing/2014/main" id="{A92B5A6D-2AE8-BB43-BEC1-84F9E2B19C82}"/>
              </a:ext>
            </a:extLst>
          </p:cNvPr>
          <p:cNvSpPr txBox="1"/>
          <p:nvPr/>
        </p:nvSpPr>
        <p:spPr>
          <a:xfrm>
            <a:off x="2402255" y="2164755"/>
            <a:ext cx="740488" cy="278089"/>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593" name="Straight Connector 592">
            <a:extLst>
              <a:ext uri="{FF2B5EF4-FFF2-40B4-BE49-F238E27FC236}">
                <a16:creationId xmlns:a16="http://schemas.microsoft.com/office/drawing/2014/main" id="{C388A2BB-7AF9-F246-B338-DE879117FE70}"/>
              </a:ext>
            </a:extLst>
          </p:cNvPr>
          <p:cNvCxnSpPr>
            <a:cxnSpLocks/>
          </p:cNvCxnSpPr>
          <p:nvPr/>
        </p:nvCxnSpPr>
        <p:spPr>
          <a:xfrm flipV="1">
            <a:off x="2571839" y="2343040"/>
            <a:ext cx="210863" cy="183833"/>
          </a:xfrm>
          <a:prstGeom prst="line">
            <a:avLst/>
          </a:prstGeom>
          <a:noFill/>
          <a:ln w="25400" cap="flat" cmpd="sng" algn="ctr">
            <a:solidFill>
              <a:sysClr val="windowText" lastClr="000000"/>
            </a:solidFill>
            <a:prstDash val="solid"/>
            <a:miter lim="800000"/>
          </a:ln>
          <a:effectLst/>
        </p:spPr>
      </p:cxnSp>
      <p:sp>
        <p:nvSpPr>
          <p:cNvPr id="596" name="TextBox 595">
            <a:extLst>
              <a:ext uri="{FF2B5EF4-FFF2-40B4-BE49-F238E27FC236}">
                <a16:creationId xmlns:a16="http://schemas.microsoft.com/office/drawing/2014/main" id="{AD7BACB7-46EE-8745-B6BA-776F2321642F}"/>
              </a:ext>
            </a:extLst>
          </p:cNvPr>
          <p:cNvSpPr txBox="1"/>
          <p:nvPr/>
        </p:nvSpPr>
        <p:spPr>
          <a:xfrm>
            <a:off x="3708125" y="2050408"/>
            <a:ext cx="844029"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insertion</a:t>
            </a:r>
          </a:p>
        </p:txBody>
      </p:sp>
      <p:sp>
        <p:nvSpPr>
          <p:cNvPr id="597" name="TextBox 596">
            <a:extLst>
              <a:ext uri="{FF2B5EF4-FFF2-40B4-BE49-F238E27FC236}">
                <a16:creationId xmlns:a16="http://schemas.microsoft.com/office/drawing/2014/main" id="{BCF652AD-8AE6-7C44-8646-3E7D921ED24E}"/>
              </a:ext>
            </a:extLst>
          </p:cNvPr>
          <p:cNvSpPr txBox="1"/>
          <p:nvPr/>
        </p:nvSpPr>
        <p:spPr>
          <a:xfrm>
            <a:off x="3780712" y="2310187"/>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deletion</a:t>
            </a:r>
          </a:p>
        </p:txBody>
      </p:sp>
      <p:sp>
        <p:nvSpPr>
          <p:cNvPr id="598" name="TextBox 597">
            <a:extLst>
              <a:ext uri="{FF2B5EF4-FFF2-40B4-BE49-F238E27FC236}">
                <a16:creationId xmlns:a16="http://schemas.microsoft.com/office/drawing/2014/main" id="{D44B4EB5-27DC-6E4C-92CB-01DF2A513642}"/>
              </a:ext>
            </a:extLst>
          </p:cNvPr>
          <p:cNvSpPr txBox="1"/>
          <p:nvPr/>
        </p:nvSpPr>
        <p:spPr>
          <a:xfrm>
            <a:off x="3780712" y="2577030"/>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subs</a:t>
            </a:r>
          </a:p>
        </p:txBody>
      </p:sp>
      <p:cxnSp>
        <p:nvCxnSpPr>
          <p:cNvPr id="599" name="Straight Arrow Connector 598">
            <a:extLst>
              <a:ext uri="{FF2B5EF4-FFF2-40B4-BE49-F238E27FC236}">
                <a16:creationId xmlns:a16="http://schemas.microsoft.com/office/drawing/2014/main" id="{D1077A70-E05F-2245-86A5-E94803DC5B87}"/>
              </a:ext>
            </a:extLst>
          </p:cNvPr>
          <p:cNvCxnSpPr>
            <a:cxnSpLocks/>
          </p:cNvCxnSpPr>
          <p:nvPr/>
        </p:nvCxnSpPr>
        <p:spPr>
          <a:xfrm flipV="1">
            <a:off x="6222243" y="1877894"/>
            <a:ext cx="265788" cy="247"/>
          </a:xfrm>
          <a:prstGeom prst="straightConnector1">
            <a:avLst/>
          </a:prstGeom>
          <a:noFill/>
          <a:ln w="25400" cap="flat" cmpd="sng" algn="ctr">
            <a:solidFill>
              <a:sysClr val="windowText" lastClr="000000"/>
            </a:solidFill>
            <a:prstDash val="solid"/>
            <a:miter lim="800000"/>
            <a:tailEnd type="triangle"/>
          </a:ln>
          <a:effectLst/>
        </p:spPr>
      </p:cxnSp>
      <p:cxnSp>
        <p:nvCxnSpPr>
          <p:cNvPr id="600" name="Straight Connector 599">
            <a:extLst>
              <a:ext uri="{FF2B5EF4-FFF2-40B4-BE49-F238E27FC236}">
                <a16:creationId xmlns:a16="http://schemas.microsoft.com/office/drawing/2014/main" id="{4A131C07-DBEE-2046-B5F9-9561CD5C84DF}"/>
              </a:ext>
            </a:extLst>
          </p:cNvPr>
          <p:cNvCxnSpPr>
            <a:cxnSpLocks/>
          </p:cNvCxnSpPr>
          <p:nvPr/>
        </p:nvCxnSpPr>
        <p:spPr>
          <a:xfrm flipH="1">
            <a:off x="5651438" y="2424496"/>
            <a:ext cx="564904" cy="0"/>
          </a:xfrm>
          <a:prstGeom prst="line">
            <a:avLst/>
          </a:prstGeom>
          <a:noFill/>
          <a:ln w="38100" cap="flat" cmpd="sng" algn="ctr">
            <a:solidFill>
              <a:srgbClr val="00B050"/>
            </a:solidFill>
            <a:prstDash val="solid"/>
            <a:miter lim="800000"/>
          </a:ln>
          <a:effectLst/>
        </p:spPr>
      </p:cxnSp>
      <p:cxnSp>
        <p:nvCxnSpPr>
          <p:cNvPr id="601" name="Straight Connector 600">
            <a:extLst>
              <a:ext uri="{FF2B5EF4-FFF2-40B4-BE49-F238E27FC236}">
                <a16:creationId xmlns:a16="http://schemas.microsoft.com/office/drawing/2014/main" id="{C2799503-01D4-E44C-88E3-02E6407AD831}"/>
              </a:ext>
            </a:extLst>
          </p:cNvPr>
          <p:cNvCxnSpPr>
            <a:cxnSpLocks/>
          </p:cNvCxnSpPr>
          <p:nvPr/>
        </p:nvCxnSpPr>
        <p:spPr>
          <a:xfrm flipH="1" flipV="1">
            <a:off x="6232113" y="1880029"/>
            <a:ext cx="0" cy="558000"/>
          </a:xfrm>
          <a:prstGeom prst="line">
            <a:avLst/>
          </a:prstGeom>
          <a:noFill/>
          <a:ln w="25400" cap="flat" cmpd="sng" algn="ctr">
            <a:solidFill>
              <a:sysClr val="windowText" lastClr="000000"/>
            </a:solidFill>
            <a:prstDash val="solid"/>
            <a:miter lim="800000"/>
          </a:ln>
          <a:effectLst/>
        </p:spPr>
      </p:cxnSp>
      <p:cxnSp>
        <p:nvCxnSpPr>
          <p:cNvPr id="602" name="Elbow Connector 601">
            <a:extLst>
              <a:ext uri="{FF2B5EF4-FFF2-40B4-BE49-F238E27FC236}">
                <a16:creationId xmlns:a16="http://schemas.microsoft.com/office/drawing/2014/main" id="{EBF8330A-AB2E-3944-919B-2303B9A47DC5}"/>
              </a:ext>
            </a:extLst>
          </p:cNvPr>
          <p:cNvCxnSpPr>
            <a:cxnSpLocks/>
          </p:cNvCxnSpPr>
          <p:nvPr/>
        </p:nvCxnSpPr>
        <p:spPr>
          <a:xfrm flipH="1" flipV="1">
            <a:off x="2172136" y="1659171"/>
            <a:ext cx="5146612" cy="1183963"/>
          </a:xfrm>
          <a:prstGeom prst="bentConnector4">
            <a:avLst>
              <a:gd name="adj1" fmla="val -10722"/>
              <a:gd name="adj2" fmla="val 11789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03" name="Group 602">
            <a:extLst>
              <a:ext uri="{FF2B5EF4-FFF2-40B4-BE49-F238E27FC236}">
                <a16:creationId xmlns:a16="http://schemas.microsoft.com/office/drawing/2014/main" id="{06809DCA-8BCB-FD44-8F78-99FBE71E5E36}"/>
              </a:ext>
            </a:extLst>
          </p:cNvPr>
          <p:cNvGrpSpPr/>
          <p:nvPr/>
        </p:nvGrpSpPr>
        <p:grpSpPr>
          <a:xfrm>
            <a:off x="3123589" y="1756090"/>
            <a:ext cx="740488" cy="340345"/>
            <a:chOff x="4885665" y="9917646"/>
            <a:chExt cx="1103262" cy="507084"/>
          </a:xfrm>
        </p:grpSpPr>
        <p:sp>
          <p:nvSpPr>
            <p:cNvPr id="604" name="TextBox 603">
              <a:extLst>
                <a:ext uri="{FF2B5EF4-FFF2-40B4-BE49-F238E27FC236}">
                  <a16:creationId xmlns:a16="http://schemas.microsoft.com/office/drawing/2014/main" id="{3C95F26E-E38F-A94E-A5A4-41871B6B04A5}"/>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5" name="Straight Connector 604">
              <a:extLst>
                <a:ext uri="{FF2B5EF4-FFF2-40B4-BE49-F238E27FC236}">
                  <a16:creationId xmlns:a16="http://schemas.microsoft.com/office/drawing/2014/main" id="{C9FB4E5B-CC78-A240-A7E1-111E4923C7DA}"/>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6" name="Group 605">
            <a:extLst>
              <a:ext uri="{FF2B5EF4-FFF2-40B4-BE49-F238E27FC236}">
                <a16:creationId xmlns:a16="http://schemas.microsoft.com/office/drawing/2014/main" id="{3CC76A91-0F69-6349-A693-1D70B0A72DF4}"/>
              </a:ext>
            </a:extLst>
          </p:cNvPr>
          <p:cNvGrpSpPr/>
          <p:nvPr/>
        </p:nvGrpSpPr>
        <p:grpSpPr>
          <a:xfrm>
            <a:off x="3350202" y="2040556"/>
            <a:ext cx="740488" cy="340345"/>
            <a:chOff x="4885665" y="9917646"/>
            <a:chExt cx="1103262" cy="507084"/>
          </a:xfrm>
        </p:grpSpPr>
        <p:sp>
          <p:nvSpPr>
            <p:cNvPr id="607" name="TextBox 606">
              <a:extLst>
                <a:ext uri="{FF2B5EF4-FFF2-40B4-BE49-F238E27FC236}">
                  <a16:creationId xmlns:a16="http://schemas.microsoft.com/office/drawing/2014/main" id="{8A061629-6256-7F4C-A047-85D45E30EDF3}"/>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8" name="Straight Connector 607">
              <a:extLst>
                <a:ext uri="{FF2B5EF4-FFF2-40B4-BE49-F238E27FC236}">
                  <a16:creationId xmlns:a16="http://schemas.microsoft.com/office/drawing/2014/main" id="{5320A65B-F2CE-CE4D-AC1E-6A49F74F5F08}"/>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9" name="Group 608">
            <a:extLst>
              <a:ext uri="{FF2B5EF4-FFF2-40B4-BE49-F238E27FC236}">
                <a16:creationId xmlns:a16="http://schemas.microsoft.com/office/drawing/2014/main" id="{7A4AD672-2E16-E44D-BD5A-DDDB6A3B3CF0}"/>
              </a:ext>
            </a:extLst>
          </p:cNvPr>
          <p:cNvGrpSpPr/>
          <p:nvPr/>
        </p:nvGrpSpPr>
        <p:grpSpPr>
          <a:xfrm>
            <a:off x="3123589" y="2326787"/>
            <a:ext cx="740488" cy="340345"/>
            <a:chOff x="4885665" y="9917646"/>
            <a:chExt cx="1103262" cy="507084"/>
          </a:xfrm>
        </p:grpSpPr>
        <p:sp>
          <p:nvSpPr>
            <p:cNvPr id="610" name="TextBox 609">
              <a:extLst>
                <a:ext uri="{FF2B5EF4-FFF2-40B4-BE49-F238E27FC236}">
                  <a16:creationId xmlns:a16="http://schemas.microsoft.com/office/drawing/2014/main" id="{5A7B4C62-F9B6-8047-9A7F-8DCED48C7A6D}"/>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1" name="Straight Connector 610">
              <a:extLst>
                <a:ext uri="{FF2B5EF4-FFF2-40B4-BE49-F238E27FC236}">
                  <a16:creationId xmlns:a16="http://schemas.microsoft.com/office/drawing/2014/main" id="{A79053E8-5E62-614E-A5F0-BB057A943076}"/>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12" name="Group 611">
            <a:extLst>
              <a:ext uri="{FF2B5EF4-FFF2-40B4-BE49-F238E27FC236}">
                <a16:creationId xmlns:a16="http://schemas.microsoft.com/office/drawing/2014/main" id="{BAB7FB5E-CFFD-3C42-B4E6-B5C4A1398080}"/>
              </a:ext>
            </a:extLst>
          </p:cNvPr>
          <p:cNvGrpSpPr/>
          <p:nvPr/>
        </p:nvGrpSpPr>
        <p:grpSpPr>
          <a:xfrm>
            <a:off x="3349450" y="2579389"/>
            <a:ext cx="740488" cy="340345"/>
            <a:chOff x="4885665" y="9917646"/>
            <a:chExt cx="1103262" cy="507084"/>
          </a:xfrm>
        </p:grpSpPr>
        <p:sp>
          <p:nvSpPr>
            <p:cNvPr id="613" name="TextBox 612">
              <a:extLst>
                <a:ext uri="{FF2B5EF4-FFF2-40B4-BE49-F238E27FC236}">
                  <a16:creationId xmlns:a16="http://schemas.microsoft.com/office/drawing/2014/main" id="{2880583D-EEF8-8846-9CF0-B6D311B7753C}"/>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4" name="Straight Connector 613">
              <a:extLst>
                <a:ext uri="{FF2B5EF4-FFF2-40B4-BE49-F238E27FC236}">
                  <a16:creationId xmlns:a16="http://schemas.microsoft.com/office/drawing/2014/main" id="{F5363486-A11B-AE45-88C7-463F1C839614}"/>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cxnSp>
        <p:nvCxnSpPr>
          <p:cNvPr id="615" name="Elbow Connector 614">
            <a:extLst>
              <a:ext uri="{FF2B5EF4-FFF2-40B4-BE49-F238E27FC236}">
                <a16:creationId xmlns:a16="http://schemas.microsoft.com/office/drawing/2014/main" id="{80EE5B8B-035E-254A-B4D5-EF759E4808AC}"/>
              </a:ext>
            </a:extLst>
          </p:cNvPr>
          <p:cNvCxnSpPr>
            <a:cxnSpLocks/>
            <a:stCxn id="565" idx="3"/>
            <a:endCxn id="616" idx="0"/>
          </p:cNvCxnSpPr>
          <p:nvPr/>
        </p:nvCxnSpPr>
        <p:spPr>
          <a:xfrm>
            <a:off x="7586359" y="1885642"/>
            <a:ext cx="52703" cy="235704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6" name="TextBox 615">
            <a:extLst>
              <a:ext uri="{FF2B5EF4-FFF2-40B4-BE49-F238E27FC236}">
                <a16:creationId xmlns:a16="http://schemas.microsoft.com/office/drawing/2014/main" id="{9669A2DD-B39E-CE46-8579-825EB9656649}"/>
              </a:ext>
            </a:extLst>
          </p:cNvPr>
          <p:cNvSpPr txBox="1"/>
          <p:nvPr/>
        </p:nvSpPr>
        <p:spPr>
          <a:xfrm>
            <a:off x="7186883" y="4242687"/>
            <a:ext cx="904358" cy="459228"/>
          </a:xfrm>
          <a:prstGeom prst="rect">
            <a:avLst/>
          </a:prstGeom>
          <a:noFill/>
        </p:spPr>
        <p:txBody>
          <a:bodyPr wrap="square" tIns="0" rtlCol="0">
            <a:spAutoFit/>
          </a:bodyPr>
          <a:lstStyle/>
          <a:p>
            <a:pPr algn="ctr"/>
            <a:r>
              <a:rPr lang="en-US" sz="1342" b="1" i="1" dirty="0">
                <a:latin typeface="Corbel" panose="020B0503020204020204" pitchFamily="34" charset="0"/>
              </a:rPr>
              <a:t>to main </a:t>
            </a:r>
          </a:p>
          <a:p>
            <a:pPr algn="ctr"/>
            <a:r>
              <a:rPr lang="en-US" sz="1342" b="1" i="1" dirty="0">
                <a:latin typeface="Corbel" panose="020B0503020204020204" pitchFamily="34" charset="0"/>
              </a:rPr>
              <a:t>memory</a:t>
            </a:r>
          </a:p>
        </p:txBody>
      </p:sp>
      <p:cxnSp>
        <p:nvCxnSpPr>
          <p:cNvPr id="619" name="Straight Connector 618">
            <a:extLst>
              <a:ext uri="{FF2B5EF4-FFF2-40B4-BE49-F238E27FC236}">
                <a16:creationId xmlns:a16="http://schemas.microsoft.com/office/drawing/2014/main" id="{892F1FDA-66AF-2644-9BDF-0EA0E3E61A5F}"/>
              </a:ext>
            </a:extLst>
          </p:cNvPr>
          <p:cNvCxnSpPr>
            <a:cxnSpLocks/>
          </p:cNvCxnSpPr>
          <p:nvPr/>
        </p:nvCxnSpPr>
        <p:spPr>
          <a:xfrm flipH="1">
            <a:off x="2482538" y="3611757"/>
            <a:ext cx="4479057" cy="92"/>
          </a:xfrm>
          <a:prstGeom prst="line">
            <a:avLst/>
          </a:prstGeom>
          <a:noFill/>
          <a:ln w="28575" cap="flat" cmpd="sng" algn="ctr">
            <a:solidFill>
              <a:srgbClr val="0070C0"/>
            </a:solidFill>
            <a:prstDash val="solid"/>
            <a:miter lim="800000"/>
          </a:ln>
          <a:effectLst/>
        </p:spPr>
      </p:cxnSp>
      <p:sp>
        <p:nvSpPr>
          <p:cNvPr id="620" name="TextBox 619">
            <a:extLst>
              <a:ext uri="{FF2B5EF4-FFF2-40B4-BE49-F238E27FC236}">
                <a16:creationId xmlns:a16="http://schemas.microsoft.com/office/drawing/2014/main" id="{41B2967F-A153-9440-8232-D459120E4A7D}"/>
              </a:ext>
            </a:extLst>
          </p:cNvPr>
          <p:cNvSpPr txBox="1">
            <a:spLocks noChangeAspect="1"/>
          </p:cNvSpPr>
          <p:nvPr/>
        </p:nvSpPr>
        <p:spPr>
          <a:xfrm>
            <a:off x="1794603" y="1372652"/>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621" name="TextBox 620">
            <a:extLst>
              <a:ext uri="{FF2B5EF4-FFF2-40B4-BE49-F238E27FC236}">
                <a16:creationId xmlns:a16="http://schemas.microsoft.com/office/drawing/2014/main" id="{D8CB2AC5-BDEF-E849-8626-F104AFCBF28E}"/>
              </a:ext>
            </a:extLst>
          </p:cNvPr>
          <p:cNvSpPr txBox="1">
            <a:spLocks noChangeAspect="1"/>
          </p:cNvSpPr>
          <p:nvPr/>
        </p:nvSpPr>
        <p:spPr>
          <a:xfrm>
            <a:off x="5485500" y="1782791"/>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622" name="Triangle 621">
            <a:extLst>
              <a:ext uri="{FF2B5EF4-FFF2-40B4-BE49-F238E27FC236}">
                <a16:creationId xmlns:a16="http://schemas.microsoft.com/office/drawing/2014/main" id="{61D11769-E980-9C4C-BBF0-9C56FC771118}"/>
              </a:ext>
            </a:extLst>
          </p:cNvPr>
          <p:cNvSpPr/>
          <p:nvPr/>
        </p:nvSpPr>
        <p:spPr>
          <a:xfrm rot="5400000">
            <a:off x="4577888"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623" name="Elbow Connector 622">
            <a:extLst>
              <a:ext uri="{FF2B5EF4-FFF2-40B4-BE49-F238E27FC236}">
                <a16:creationId xmlns:a16="http://schemas.microsoft.com/office/drawing/2014/main" id="{9D6AC028-6990-264B-A180-357F8F745CFD}"/>
              </a:ext>
            </a:extLst>
          </p:cNvPr>
          <p:cNvCxnSpPr>
            <a:cxnSpLocks/>
          </p:cNvCxnSpPr>
          <p:nvPr/>
        </p:nvCxnSpPr>
        <p:spPr>
          <a:xfrm rot="5400000">
            <a:off x="348822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Elbow Connector 623">
            <a:extLst>
              <a:ext uri="{FF2B5EF4-FFF2-40B4-BE49-F238E27FC236}">
                <a16:creationId xmlns:a16="http://schemas.microsoft.com/office/drawing/2014/main" id="{6141D439-AF99-2746-92B4-47ABB0006FF9}"/>
              </a:ext>
            </a:extLst>
          </p:cNvPr>
          <p:cNvCxnSpPr>
            <a:cxnSpLocks/>
          </p:cNvCxnSpPr>
          <p:nvPr/>
        </p:nvCxnSpPr>
        <p:spPr>
          <a:xfrm rot="5400000">
            <a:off x="6365988" y="3418682"/>
            <a:ext cx="845688"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5" name="TextBox 624">
            <a:extLst>
              <a:ext uri="{FF2B5EF4-FFF2-40B4-BE49-F238E27FC236}">
                <a16:creationId xmlns:a16="http://schemas.microsoft.com/office/drawing/2014/main" id="{73B5E7F1-88C1-924D-A95D-995D82F3EAAC}"/>
              </a:ext>
            </a:extLst>
          </p:cNvPr>
          <p:cNvSpPr txBox="1"/>
          <p:nvPr/>
        </p:nvSpPr>
        <p:spPr>
          <a:xfrm>
            <a:off x="6497270" y="2527692"/>
            <a:ext cx="884758" cy="669477"/>
          </a:xfrm>
          <a:prstGeom prst="roundRect">
            <a:avLst>
              <a:gd name="adj" fmla="val 4956"/>
            </a:avLst>
          </a:prstGeom>
          <a:solidFill>
            <a:schemeClr val="bg1"/>
          </a:solidFill>
          <a:ln w="28575">
            <a:solidFill>
              <a:srgbClr val="0070C0"/>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626" name="TextBox 625">
            <a:extLst>
              <a:ext uri="{FF2B5EF4-FFF2-40B4-BE49-F238E27FC236}">
                <a16:creationId xmlns:a16="http://schemas.microsoft.com/office/drawing/2014/main" id="{D75819ED-38CD-F444-B8AB-3F3B9230D58A}"/>
              </a:ext>
            </a:extLst>
          </p:cNvPr>
          <p:cNvSpPr txBox="1">
            <a:spLocks noChangeAspect="1"/>
          </p:cNvSpPr>
          <p:nvPr/>
        </p:nvSpPr>
        <p:spPr>
          <a:xfrm>
            <a:off x="7241999" y="2348001"/>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cxnSp>
        <p:nvCxnSpPr>
          <p:cNvPr id="634" name="Straight Connector 633">
            <a:extLst>
              <a:ext uri="{FF2B5EF4-FFF2-40B4-BE49-F238E27FC236}">
                <a16:creationId xmlns:a16="http://schemas.microsoft.com/office/drawing/2014/main" id="{F637A0EB-0283-0644-958B-A111256F9F89}"/>
              </a:ext>
            </a:extLst>
          </p:cNvPr>
          <p:cNvCxnSpPr>
            <a:cxnSpLocks/>
          </p:cNvCxnSpPr>
          <p:nvPr/>
        </p:nvCxnSpPr>
        <p:spPr>
          <a:xfrm flipV="1">
            <a:off x="6232113" y="2407482"/>
            <a:ext cx="0" cy="478800"/>
          </a:xfrm>
          <a:prstGeom prst="line">
            <a:avLst/>
          </a:prstGeom>
          <a:noFill/>
          <a:ln w="25400" cap="flat" cmpd="sng" algn="ctr">
            <a:solidFill>
              <a:sysClr val="windowText" lastClr="000000"/>
            </a:solidFill>
            <a:prstDash val="solid"/>
            <a:miter lim="800000"/>
          </a:ln>
          <a:effectLst/>
        </p:spPr>
      </p:cxnSp>
      <p:sp>
        <p:nvSpPr>
          <p:cNvPr id="760" name="TextBox 759">
            <a:extLst>
              <a:ext uri="{FF2B5EF4-FFF2-40B4-BE49-F238E27FC236}">
                <a16:creationId xmlns:a16="http://schemas.microsoft.com/office/drawing/2014/main" id="{9F8E3053-2901-3241-8947-D6EFE7CA2FC5}"/>
              </a:ext>
            </a:extLst>
          </p:cNvPr>
          <p:cNvSpPr txBox="1"/>
          <p:nvPr/>
        </p:nvSpPr>
        <p:spPr>
          <a:xfrm>
            <a:off x="1217846" y="3705666"/>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1</a:t>
            </a:r>
          </a:p>
        </p:txBody>
      </p:sp>
      <p:sp>
        <p:nvSpPr>
          <p:cNvPr id="807" name="TextBox 806">
            <a:extLst>
              <a:ext uri="{FF2B5EF4-FFF2-40B4-BE49-F238E27FC236}">
                <a16:creationId xmlns:a16="http://schemas.microsoft.com/office/drawing/2014/main" id="{5882546B-DF2E-B74E-8A18-AEB68712A87C}"/>
              </a:ext>
            </a:extLst>
          </p:cNvPr>
          <p:cNvSpPr txBox="1"/>
          <p:nvPr/>
        </p:nvSpPr>
        <p:spPr>
          <a:xfrm>
            <a:off x="2608139"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2</a:t>
            </a:r>
          </a:p>
        </p:txBody>
      </p:sp>
      <p:sp>
        <p:nvSpPr>
          <p:cNvPr id="808" name="TextBox 807">
            <a:extLst>
              <a:ext uri="{FF2B5EF4-FFF2-40B4-BE49-F238E27FC236}">
                <a16:creationId xmlns:a16="http://schemas.microsoft.com/office/drawing/2014/main" id="{77791768-CF28-1B46-88A6-A4B4389B810B}"/>
              </a:ext>
            </a:extLst>
          </p:cNvPr>
          <p:cNvSpPr txBox="1"/>
          <p:nvPr/>
        </p:nvSpPr>
        <p:spPr>
          <a:xfrm>
            <a:off x="5703606"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20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64</a:t>
            </a:r>
          </a:p>
        </p:txBody>
      </p:sp>
      <p:sp>
        <p:nvSpPr>
          <p:cNvPr id="820" name="TextBox 819">
            <a:extLst>
              <a:ext uri="{FF2B5EF4-FFF2-40B4-BE49-F238E27FC236}">
                <a16:creationId xmlns:a16="http://schemas.microsoft.com/office/drawing/2014/main" id="{C4879A81-B0EF-5946-8E32-3D800C33907D}"/>
              </a:ext>
            </a:extLst>
          </p:cNvPr>
          <p:cNvSpPr txBox="1">
            <a:spLocks noChangeAspect="1"/>
          </p:cNvSpPr>
          <p:nvPr/>
        </p:nvSpPr>
        <p:spPr>
          <a:xfrm>
            <a:off x="843876" y="4853468"/>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21" name="TextBox 820">
            <a:extLst>
              <a:ext uri="{FF2B5EF4-FFF2-40B4-BE49-F238E27FC236}">
                <a16:creationId xmlns:a16="http://schemas.microsoft.com/office/drawing/2014/main" id="{84E138AE-E4A0-EF4E-A5AB-8812E913ADEB}"/>
              </a:ext>
            </a:extLst>
          </p:cNvPr>
          <p:cNvSpPr txBox="1">
            <a:spLocks noChangeAspect="1"/>
          </p:cNvSpPr>
          <p:nvPr/>
        </p:nvSpPr>
        <p:spPr>
          <a:xfrm>
            <a:off x="843875" y="5459490"/>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22" name="TextBox 821">
            <a:extLst>
              <a:ext uri="{FF2B5EF4-FFF2-40B4-BE49-F238E27FC236}">
                <a16:creationId xmlns:a16="http://schemas.microsoft.com/office/drawing/2014/main" id="{9F86C368-CA92-884E-9C8D-EABB0E5C7C62}"/>
              </a:ext>
            </a:extLst>
          </p:cNvPr>
          <p:cNvSpPr txBox="1">
            <a:spLocks noChangeAspect="1"/>
          </p:cNvSpPr>
          <p:nvPr/>
        </p:nvSpPr>
        <p:spPr>
          <a:xfrm>
            <a:off x="843875" y="6066990"/>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Tree>
    <p:custDataLst>
      <p:tags r:id="rId1"/>
    </p:custDataLst>
    <p:extLst>
      <p:ext uri="{BB962C8B-B14F-4D97-AF65-F5344CB8AC3E}">
        <p14:creationId xmlns:p14="http://schemas.microsoft.com/office/powerpoint/2010/main" val="250256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3" end="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animBg="1"/>
      <p:bldP spid="572" grpId="0" animBg="1"/>
      <p:bldP spid="573" grpId="0"/>
      <p:bldP spid="576" grpId="0"/>
      <p:bldP spid="578" grpId="0" animBg="1"/>
      <p:bldP spid="592" grpId="0"/>
      <p:bldP spid="596" grpId="0"/>
      <p:bldP spid="597" grpId="0"/>
      <p:bldP spid="598" grpId="0"/>
      <p:bldP spid="616" grpId="0"/>
      <p:bldP spid="620" grpId="0" animBg="1"/>
      <p:bldP spid="621" grpId="0" animBg="1"/>
      <p:bldP spid="622" grpId="0" animBg="1"/>
      <p:bldP spid="625" grpId="0" animBg="1"/>
      <p:bldP spid="626" grpId="0" animBg="1"/>
      <p:bldP spid="820" grpId="0" animBg="1"/>
      <p:bldP spid="821" grpId="0" animBg="1"/>
      <p:bldP spid="82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GenASM</a:t>
            </a: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7030A0"/>
              </a:buClr>
              <a:buAutoNum type="arabicParenBoth"/>
            </a:pPr>
            <a:r>
              <a:rPr lang="en-US" sz="2200" b="1" dirty="0">
                <a:solidFill>
                  <a:srgbClr val="7030A0"/>
                </a:solidFill>
              </a:rPr>
              <a:t>Read Alignment Step of Read Mapping</a:t>
            </a:r>
          </a:p>
          <a:p>
            <a:pPr lvl="1" indent="-217488">
              <a:lnSpc>
                <a:spcPct val="120000"/>
              </a:lnSpc>
              <a:spcBef>
                <a:spcPts val="0"/>
              </a:spcBef>
              <a:spcAft>
                <a:spcPts val="0"/>
              </a:spcAft>
              <a:buClr>
                <a:srgbClr val="7030A0"/>
              </a:buClr>
            </a:pPr>
            <a:r>
              <a:rPr lang="en-US" sz="2200" dirty="0">
                <a:solidFill>
                  <a:schemeClr val="tx1"/>
                </a:solidFill>
              </a:rPr>
              <a:t>Find the </a:t>
            </a:r>
            <a:r>
              <a:rPr lang="en-US" sz="2200" dirty="0">
                <a:solidFill>
                  <a:srgbClr val="7A20C9"/>
                </a:solidFill>
              </a:rPr>
              <a:t>optimal alignment</a:t>
            </a:r>
            <a:r>
              <a:rPr lang="en-US" sz="2200" dirty="0">
                <a:solidFill>
                  <a:schemeClr val="tx1"/>
                </a:solidFill>
              </a:rPr>
              <a:t> of how reads map to candidate reference regions</a:t>
            </a:r>
          </a:p>
          <a:p>
            <a:pPr marL="500063" indent="-360363">
              <a:lnSpc>
                <a:spcPct val="120000"/>
              </a:lnSpc>
              <a:spcAft>
                <a:spcPts val="0"/>
              </a:spcAft>
              <a:buClr>
                <a:srgbClr val="00B050"/>
              </a:buClr>
              <a:buFont typeface="Wingdings" pitchFamily="2" charset="2"/>
              <a:buAutoNum type="arabicParenBoth"/>
            </a:pPr>
            <a:r>
              <a:rPr lang="en-US" sz="22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200" dirty="0">
                <a:solidFill>
                  <a:schemeClr val="tx1"/>
                </a:solidFill>
              </a:rPr>
              <a:t>Quickly identify and </a:t>
            </a:r>
            <a:r>
              <a:rPr lang="en-US" sz="2200" dirty="0">
                <a:solidFill>
                  <a:srgbClr val="00B050"/>
                </a:solidFill>
              </a:rPr>
              <a:t>filter out the unlikely</a:t>
            </a:r>
            <a:r>
              <a:rPr lang="en-US" sz="2200" dirty="0">
                <a:solidFill>
                  <a:schemeClr val="tx1"/>
                </a:solidFill>
              </a:rPr>
              <a:t> candidate reference regions for each read</a:t>
            </a:r>
            <a:endParaRPr lang="en-US" sz="2200" b="1" dirty="0">
              <a:solidFill>
                <a:schemeClr val="tx1"/>
              </a:solidFill>
            </a:endParaRPr>
          </a:p>
          <a:p>
            <a:pPr marL="500063" indent="-360363">
              <a:lnSpc>
                <a:spcPct val="120000"/>
              </a:lnSpc>
              <a:spcAft>
                <a:spcPts val="0"/>
              </a:spcAft>
              <a:buClr>
                <a:srgbClr val="FE6200"/>
              </a:buClr>
              <a:buAutoNum type="arabicParenBoth"/>
            </a:pPr>
            <a:r>
              <a:rPr lang="en-US" sz="2200" b="1" dirty="0">
                <a:solidFill>
                  <a:srgbClr val="FE6200"/>
                </a:solidFill>
              </a:rPr>
              <a:t>Edit Distance Calculation</a:t>
            </a:r>
          </a:p>
          <a:p>
            <a:pPr lvl="1" indent="-217488">
              <a:lnSpc>
                <a:spcPct val="120000"/>
              </a:lnSpc>
              <a:spcBef>
                <a:spcPts val="0"/>
              </a:spcBef>
              <a:spcAft>
                <a:spcPts val="0"/>
              </a:spcAft>
              <a:buClr>
                <a:srgbClr val="FE6200"/>
              </a:buClr>
            </a:pPr>
            <a:r>
              <a:rPr lang="en-US" sz="2200" dirty="0">
                <a:solidFill>
                  <a:schemeClr val="tx1"/>
                </a:solidFill>
              </a:rPr>
              <a:t>Measure the </a:t>
            </a:r>
            <a:r>
              <a:rPr lang="en-US" sz="2200" dirty="0">
                <a:solidFill>
                  <a:srgbClr val="FE6200"/>
                </a:solidFill>
              </a:rPr>
              <a:t>similarity</a:t>
            </a:r>
            <a:r>
              <a:rPr lang="en-US" sz="2200" dirty="0"/>
              <a:t> or </a:t>
            </a:r>
            <a:r>
              <a:rPr lang="en-US" sz="2200" dirty="0">
                <a:solidFill>
                  <a:srgbClr val="FE6200"/>
                </a:solidFill>
              </a:rPr>
              <a:t>distance</a:t>
            </a:r>
            <a:r>
              <a:rPr lang="en-US" sz="2200" dirty="0"/>
              <a:t> </a:t>
            </a:r>
            <a:r>
              <a:rPr lang="en-US" sz="2200" dirty="0">
                <a:solidFill>
                  <a:schemeClr val="tx1"/>
                </a:solidFill>
              </a:rPr>
              <a:t>between two sequences</a:t>
            </a:r>
          </a:p>
          <a:p>
            <a:pPr marL="500063" indent="-360363">
              <a:lnSpc>
                <a:spcPct val="120000"/>
              </a:lnSpc>
              <a:spcBef>
                <a:spcPts val="2400"/>
              </a:spcBef>
              <a:spcAft>
                <a:spcPts val="0"/>
              </a:spcAft>
            </a:pPr>
            <a:r>
              <a:rPr lang="en-US" sz="2200" dirty="0">
                <a:solidFill>
                  <a:schemeClr val="tx1"/>
                </a:solidFill>
              </a:rPr>
              <a:t>We also discuss </a:t>
            </a:r>
            <a:r>
              <a:rPr lang="en-US" sz="2200" dirty="0">
                <a:solidFill>
                  <a:srgbClr val="1F8DD3"/>
                </a:solidFill>
              </a:rPr>
              <a:t>other possible use cases of GenASM </a:t>
            </a:r>
            <a:r>
              <a:rPr lang="en-US" sz="2200" dirty="0">
                <a:solidFill>
                  <a:schemeClr val="tx1"/>
                </a:solidFill>
              </a:rPr>
              <a:t>in our paper:</a:t>
            </a:r>
          </a:p>
          <a:p>
            <a:pPr lvl="1" indent="-217488">
              <a:lnSpc>
                <a:spcPct val="120000"/>
              </a:lnSpc>
              <a:spcBef>
                <a:spcPts val="0"/>
              </a:spcBef>
              <a:spcAft>
                <a:spcPts val="0"/>
              </a:spcAft>
              <a:buClr>
                <a:srgbClr val="0070C0"/>
              </a:buClr>
            </a:pPr>
            <a:r>
              <a:rPr lang="en-US" sz="2200" dirty="0">
                <a:solidFill>
                  <a:schemeClr val="tx1"/>
                </a:solidFill>
              </a:rPr>
              <a:t>Read-to-read overlap finding, hash-table based indexing, whole genome alignment, generic text search</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69</a:t>
            </a:fld>
            <a:endParaRPr lang="en-US" dirty="0"/>
          </a:p>
        </p:txBody>
      </p:sp>
    </p:spTree>
    <p:custDataLst>
      <p:tags r:id="rId1"/>
    </p:custDataLst>
    <p:extLst>
      <p:ext uri="{BB962C8B-B14F-4D97-AF65-F5344CB8AC3E}">
        <p14:creationId xmlns:p14="http://schemas.microsoft.com/office/powerpoint/2010/main" val="339074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7</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5134269"/>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5981861"/>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5497191"/>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5829235"/>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9E0D64-C5FE-754A-B4AF-F8826D9ECC15}"/>
              </a:ext>
            </a:extLst>
          </p:cNvPr>
          <p:cNvSpPr txBox="1"/>
          <p:nvPr/>
        </p:nvSpPr>
        <p:spPr>
          <a:xfrm>
            <a:off x="962066" y="1121564"/>
            <a:ext cx="1348894" cy="958016"/>
          </a:xfrm>
          <a:prstGeom prst="roundRect">
            <a:avLst>
              <a:gd name="adj" fmla="val 1291"/>
            </a:avLst>
          </a:prstGeom>
          <a:solidFill>
            <a:srgbClr val="C00000">
              <a:alpha val="34000"/>
            </a:srgbClr>
          </a:solidFill>
          <a:ln w="28575">
            <a:solidFill>
              <a:srgbClr val="C00000"/>
            </a:solidFill>
          </a:ln>
        </p:spPr>
        <p:txBody>
          <a:bodyPr wrap="square" rtlCol="0" anchor="ctr" anchorCtr="0">
            <a:noAutofit/>
          </a:bodyPr>
          <a:lstStyle/>
          <a:p>
            <a:pPr algn="ctr"/>
            <a:endParaRPr lang="en-US" dirty="0">
              <a:solidFill>
                <a:schemeClr val="bg1">
                  <a:lumMod val="50000"/>
                </a:schemeClr>
              </a:solidFill>
              <a:latin typeface="Corbel" panose="020B050302020402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DB2A8DEB-9CA7-FF4A-9C45-58E735C09595}"/>
              </a:ext>
            </a:extLst>
          </p:cNvPr>
          <p:cNvSpPr txBox="1"/>
          <p:nvPr/>
        </p:nvSpPr>
        <p:spPr>
          <a:xfrm>
            <a:off x="852037" y="2084787"/>
            <a:ext cx="1690437" cy="369332"/>
          </a:xfrm>
          <a:prstGeom prst="rect">
            <a:avLst/>
          </a:prstGeom>
          <a:noFill/>
        </p:spPr>
        <p:txBody>
          <a:bodyPr wrap="square" rtlCol="0">
            <a:spAutoFit/>
          </a:bodyPr>
          <a:lstStyle/>
          <a:p>
            <a:r>
              <a:rPr lang="en-US" b="1" dirty="0">
                <a:solidFill>
                  <a:srgbClr val="C00000"/>
                </a:solidFill>
              </a:rPr>
              <a:t>reference bias</a:t>
            </a:r>
          </a:p>
        </p:txBody>
      </p:sp>
    </p:spTree>
    <p:extLst>
      <p:ext uri="{BB962C8B-B14F-4D97-AF65-F5344CB8AC3E}">
        <p14:creationId xmlns:p14="http://schemas.microsoft.com/office/powerpoint/2010/main" val="30662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0000"/>
              </a:lnSpc>
              <a:spcBef>
                <a:spcPts val="0"/>
              </a:spcBef>
              <a:spcAft>
                <a:spcPts val="0"/>
              </a:spcAft>
            </a:pPr>
            <a:r>
              <a:rPr lang="en-US" sz="2200" dirty="0">
                <a:solidFill>
                  <a:schemeClr val="tx1"/>
                </a:solidFill>
              </a:rPr>
              <a:t>We evaluate GenASM using:</a:t>
            </a:r>
          </a:p>
          <a:p>
            <a:pPr lvl="1">
              <a:lnSpc>
                <a:spcPct val="120000"/>
              </a:lnSpc>
              <a:spcBef>
                <a:spcPts val="0"/>
              </a:spcBef>
              <a:spcAft>
                <a:spcPts val="0"/>
              </a:spcAft>
            </a:pPr>
            <a:r>
              <a:rPr lang="en-US" sz="2200" dirty="0">
                <a:solidFill>
                  <a:srgbClr val="7030A0"/>
                </a:solidFill>
              </a:rPr>
              <a:t>Synthesized</a:t>
            </a:r>
            <a:r>
              <a:rPr lang="en-US" sz="2200" dirty="0">
                <a:solidFill>
                  <a:schemeClr val="tx1"/>
                </a:solidFill>
              </a:rPr>
              <a:t> SystemVerilog models of the GenASM-DC and GenASM-TB accelerator datapaths </a:t>
            </a:r>
          </a:p>
          <a:p>
            <a:pPr lvl="1">
              <a:lnSpc>
                <a:spcPct val="120000"/>
              </a:lnSpc>
              <a:spcBef>
                <a:spcPts val="0"/>
              </a:spcBef>
              <a:spcAft>
                <a:spcPts val="0"/>
              </a:spcAft>
            </a:pPr>
            <a:r>
              <a:rPr lang="en-US" sz="2200" dirty="0">
                <a:solidFill>
                  <a:schemeClr val="tx1"/>
                </a:solidFill>
              </a:rPr>
              <a:t>Detailed </a:t>
            </a:r>
            <a:r>
              <a:rPr lang="en-US" sz="2200" dirty="0">
                <a:solidFill>
                  <a:srgbClr val="7030A0"/>
                </a:solidFill>
              </a:rPr>
              <a:t>simulation-based performance modeling</a:t>
            </a:r>
          </a:p>
          <a:p>
            <a:pPr>
              <a:lnSpc>
                <a:spcPct val="120000"/>
              </a:lnSpc>
              <a:spcBef>
                <a:spcPts val="4200"/>
              </a:spcBef>
              <a:spcAft>
                <a:spcPts val="0"/>
              </a:spcAft>
            </a:pPr>
            <a:r>
              <a:rPr lang="en-US" sz="2200" dirty="0">
                <a:solidFill>
                  <a:schemeClr val="tx1"/>
                </a:solidFill>
                <a:latin typeface="Calibri" panose="020F0502020204030204" pitchFamily="34" charset="0"/>
              </a:rPr>
              <a:t>16</a:t>
            </a:r>
            <a:r>
              <a:rPr lang="en-US" sz="2200" dirty="0">
                <a:solidFill>
                  <a:schemeClr val="tx1"/>
                </a:solidFill>
              </a:rPr>
              <a:t>GB HMC-like </a:t>
            </a:r>
            <a:r>
              <a:rPr lang="en-US" sz="2200" dirty="0">
                <a:solidFill>
                  <a:srgbClr val="0070C0"/>
                </a:solidFill>
                <a:latin typeface="Calibri" panose="020F0502020204030204" pitchFamily="34" charset="0"/>
              </a:rPr>
              <a:t>3</a:t>
            </a:r>
            <a:r>
              <a:rPr lang="en-US" sz="2200" dirty="0">
                <a:solidFill>
                  <a:srgbClr val="0070C0"/>
                </a:solidFill>
              </a:rPr>
              <a:t>D-stacked DRAM architecture</a:t>
            </a:r>
          </a:p>
          <a:p>
            <a:pPr lvl="1">
              <a:lnSpc>
                <a:spcPct val="120000"/>
              </a:lnSpc>
              <a:spcBef>
                <a:spcPts val="0"/>
              </a:spcBef>
              <a:spcAft>
                <a:spcPts val="0"/>
              </a:spcAft>
            </a:pPr>
            <a:r>
              <a:rPr lang="en-US" sz="2200" dirty="0">
                <a:solidFill>
                  <a:srgbClr val="0070C0"/>
                </a:solidFill>
                <a:latin typeface="Calibri" panose="020F0502020204030204" pitchFamily="34" charset="0"/>
              </a:rPr>
              <a:t>32</a:t>
            </a:r>
            <a:r>
              <a:rPr lang="en-US" sz="2200" dirty="0">
                <a:solidFill>
                  <a:srgbClr val="0070C0"/>
                </a:solidFill>
              </a:rPr>
              <a:t> vaults </a:t>
            </a:r>
          </a:p>
          <a:p>
            <a:pPr lvl="1">
              <a:lnSpc>
                <a:spcPct val="120000"/>
              </a:lnSpc>
              <a:spcBef>
                <a:spcPts val="0"/>
              </a:spcBef>
              <a:spcAft>
                <a:spcPts val="0"/>
              </a:spcAft>
            </a:pPr>
            <a:r>
              <a:rPr lang="en-US" sz="2200" dirty="0">
                <a:solidFill>
                  <a:schemeClr val="tx1"/>
                </a:solidFill>
                <a:latin typeface="Calibri" panose="020F0502020204030204" pitchFamily="34" charset="0"/>
              </a:rPr>
              <a:t>256</a:t>
            </a:r>
            <a:r>
              <a:rPr lang="en-US" sz="2200" dirty="0">
                <a:solidFill>
                  <a:schemeClr val="tx1"/>
                </a:solidFill>
              </a:rPr>
              <a:t>GB/s of internal bandwidth, clock frequency of </a:t>
            </a:r>
            <a:r>
              <a:rPr lang="en-US" sz="2200" dirty="0">
                <a:solidFill>
                  <a:schemeClr val="tx1"/>
                </a:solidFill>
                <a:latin typeface="Calibri" panose="020F0502020204030204" pitchFamily="34" charset="0"/>
              </a:rPr>
              <a:t>1.25</a:t>
            </a:r>
            <a:r>
              <a:rPr lang="en-US" sz="2200" dirty="0">
                <a:solidFill>
                  <a:schemeClr val="tx1"/>
                </a:solidFill>
              </a:rPr>
              <a:t>GHz</a:t>
            </a:r>
          </a:p>
          <a:p>
            <a:pPr lvl="1">
              <a:lnSpc>
                <a:spcPct val="120000"/>
              </a:lnSpc>
              <a:spcBef>
                <a:spcPts val="0"/>
              </a:spcBef>
              <a:spcAft>
                <a:spcPts val="0"/>
              </a:spcAft>
            </a:pPr>
            <a:r>
              <a:rPr lang="en-US" sz="2200" dirty="0">
                <a:solidFill>
                  <a:schemeClr val="tx1"/>
                </a:solidFill>
              </a:rPr>
              <a:t>In order to achieve </a:t>
            </a:r>
            <a:r>
              <a:rPr lang="en-US" sz="2200" dirty="0">
                <a:solidFill>
                  <a:srgbClr val="0070C0"/>
                </a:solidFill>
              </a:rPr>
              <a:t>high parallelism </a:t>
            </a:r>
            <a:r>
              <a:rPr lang="en-US" sz="2200" dirty="0">
                <a:solidFill>
                  <a:schemeClr val="tx1"/>
                </a:solidFill>
              </a:rPr>
              <a:t>and </a:t>
            </a:r>
            <a:r>
              <a:rPr lang="en-US" sz="2200" dirty="0">
                <a:solidFill>
                  <a:srgbClr val="0070C0"/>
                </a:solidFill>
              </a:rPr>
              <a:t>low power-consumption</a:t>
            </a:r>
          </a:p>
          <a:p>
            <a:pPr lvl="1">
              <a:lnSpc>
                <a:spcPct val="120000"/>
              </a:lnSpc>
              <a:spcBef>
                <a:spcPts val="0"/>
              </a:spcBef>
              <a:spcAft>
                <a:spcPts val="0"/>
              </a:spcAft>
            </a:pPr>
            <a:r>
              <a:rPr lang="en-US" sz="2200" dirty="0">
                <a:solidFill>
                  <a:srgbClr val="0070C0"/>
                </a:solidFill>
              </a:rPr>
              <a:t>Within each vault, </a:t>
            </a:r>
            <a:r>
              <a:rPr lang="en-US" sz="2200" dirty="0">
                <a:solidFill>
                  <a:schemeClr val="tx1"/>
                </a:solidFill>
              </a:rPr>
              <a:t>the logic layer contains a GenASM-DC accelerator, its associated DC-SRAM, a GenASM-TB accelerator, and TB-SRAMs.</a:t>
            </a:r>
          </a:p>
          <a:p>
            <a:pPr marL="454025" lvl="1" indent="0">
              <a:lnSpc>
                <a:spcPct val="120000"/>
              </a:lnSpc>
              <a:spcBef>
                <a:spcPts val="0"/>
              </a:spcBef>
              <a:spcAft>
                <a:spcPts val="0"/>
              </a:spcAft>
              <a:buNone/>
            </a:pPr>
            <a:endParaRPr lang="en-US" sz="2200" dirty="0">
              <a:solidFill>
                <a:srgbClr val="00B050"/>
              </a:solidFill>
            </a:endParaRP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70</a:t>
            </a:fld>
            <a:endParaRPr lang="en-US" dirty="0"/>
          </a:p>
        </p:txBody>
      </p:sp>
    </p:spTree>
    <p:custDataLst>
      <p:tags r:id="rId1"/>
    </p:custDataLst>
    <p:extLst>
      <p:ext uri="{BB962C8B-B14F-4D97-AF65-F5344CB8AC3E}">
        <p14:creationId xmlns:p14="http://schemas.microsoft.com/office/powerpoint/2010/main" val="244949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01D8-6865-6044-B9F0-D748E5A3E2E6}"/>
              </a:ext>
            </a:extLst>
          </p:cNvPr>
          <p:cNvSpPr>
            <a:spLocks noGrp="1"/>
          </p:cNvSpPr>
          <p:nvPr>
            <p:ph type="title"/>
          </p:nvPr>
        </p:nvSpPr>
        <p:spPr/>
        <p:txBody>
          <a:bodyPr>
            <a:normAutofit fontScale="90000"/>
          </a:bodyPr>
          <a:lstStyle/>
          <a:p>
            <a:r>
              <a:rPr lang="en-US" dirty="0"/>
              <a:t>Evaluation Methodology (cont’d.)</a:t>
            </a:r>
          </a:p>
        </p:txBody>
      </p:sp>
      <p:sp>
        <p:nvSpPr>
          <p:cNvPr id="4" name="Slide Number Placeholder 3">
            <a:extLst>
              <a:ext uri="{FF2B5EF4-FFF2-40B4-BE49-F238E27FC236}">
                <a16:creationId xmlns:a16="http://schemas.microsoft.com/office/drawing/2014/main" id="{691DAFF5-3E0D-D841-AA3E-7D9156941797}"/>
              </a:ext>
            </a:extLst>
          </p:cNvPr>
          <p:cNvSpPr>
            <a:spLocks noGrp="1"/>
          </p:cNvSpPr>
          <p:nvPr>
            <p:ph type="sldNum" sz="quarter" idx="10"/>
          </p:nvPr>
        </p:nvSpPr>
        <p:spPr/>
        <p:txBody>
          <a:bodyPr/>
          <a:lstStyle/>
          <a:p>
            <a:fld id="{BE67019E-6B59-9444-A8F8-0CFAB6B6981D}" type="slidenum">
              <a:rPr lang="en-US" smtClean="0"/>
              <a:pPr/>
              <a:t>71</a:t>
            </a:fld>
            <a:endParaRPr lang="en-US" dirty="0"/>
          </a:p>
        </p:txBody>
      </p:sp>
      <p:graphicFrame>
        <p:nvGraphicFramePr>
          <p:cNvPr id="5" name="Table 5">
            <a:extLst>
              <a:ext uri="{FF2B5EF4-FFF2-40B4-BE49-F238E27FC236}">
                <a16:creationId xmlns:a16="http://schemas.microsoft.com/office/drawing/2014/main" id="{9349D892-1E36-FE41-B37E-3675C7599CBB}"/>
              </a:ext>
            </a:extLst>
          </p:cNvPr>
          <p:cNvGraphicFramePr>
            <a:graphicFrameLocks noGrp="1"/>
          </p:cNvGraphicFramePr>
          <p:nvPr/>
        </p:nvGraphicFramePr>
        <p:xfrm>
          <a:off x="366962" y="1550444"/>
          <a:ext cx="8410074" cy="3062981"/>
        </p:xfrm>
        <a:graphic>
          <a:graphicData uri="http://schemas.openxmlformats.org/drawingml/2006/table">
            <a:tbl>
              <a:tblPr firstRow="1" bandRow="1">
                <a:tableStyleId>{5940675A-B579-460E-94D1-54222C63F5DA}</a:tableStyleId>
              </a:tblPr>
              <a:tblGrid>
                <a:gridCol w="3180910">
                  <a:extLst>
                    <a:ext uri="{9D8B030D-6E8A-4147-A177-3AD203B41FA5}">
                      <a16:colId xmlns:a16="http://schemas.microsoft.com/office/drawing/2014/main" val="3479334533"/>
                    </a:ext>
                  </a:extLst>
                </a:gridCol>
                <a:gridCol w="2596896">
                  <a:extLst>
                    <a:ext uri="{9D8B030D-6E8A-4147-A177-3AD203B41FA5}">
                      <a16:colId xmlns:a16="http://schemas.microsoft.com/office/drawing/2014/main" val="1590512115"/>
                    </a:ext>
                  </a:extLst>
                </a:gridCol>
                <a:gridCol w="2632268">
                  <a:extLst>
                    <a:ext uri="{9D8B030D-6E8A-4147-A177-3AD203B41FA5}">
                      <a16:colId xmlns:a16="http://schemas.microsoft.com/office/drawing/2014/main" val="1767945653"/>
                    </a:ext>
                  </a:extLst>
                </a:gridCol>
              </a:tblGrid>
              <a:tr h="578981">
                <a:tc>
                  <a:txBody>
                    <a:bodyPr/>
                    <a:lstStyle/>
                    <a:p>
                      <a:pPr algn="ctr"/>
                      <a:endParaRPr lang="en-US" sz="2100" b="1" dirty="0"/>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b="1" dirty="0">
                          <a:solidFill>
                            <a:srgbClr val="0070C0"/>
                          </a:solidFill>
                        </a:rPr>
                        <a:t>SW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dirty="0">
                          <a:solidFill>
                            <a:srgbClr val="C00000"/>
                          </a:solidFill>
                        </a:rPr>
                        <a:t>HW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900786"/>
                  </a:ext>
                </a:extLst>
              </a:tr>
              <a:tr h="828000">
                <a:tc>
                  <a:txBody>
                    <a:bodyPr/>
                    <a:lstStyle/>
                    <a:p>
                      <a:pPr algn="ctr"/>
                      <a:r>
                        <a:rPr lang="en-US" sz="2100" b="1" dirty="0">
                          <a:solidFill>
                            <a:srgbClr val="7030A0"/>
                          </a:solidFill>
                        </a:rPr>
                        <a:t>Read Alignment</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Minimap</a:t>
                      </a:r>
                      <a:r>
                        <a:rPr lang="en-US" sz="2100" dirty="0">
                          <a:latin typeface="Calibri" panose="020F0502020204030204" pitchFamily="34" charset="0"/>
                          <a:cs typeface="Calibri" panose="020F0502020204030204" pitchFamily="34" charset="0"/>
                        </a:rPr>
                        <a:t>2</a:t>
                      </a:r>
                      <a:r>
                        <a:rPr lang="en-US" sz="2100" baseline="30000" dirty="0">
                          <a:latin typeface="Calibri" panose="020F0502020204030204" pitchFamily="34" charset="0"/>
                          <a:cs typeface="Calibri" panose="020F0502020204030204" pitchFamily="34" charset="0"/>
                        </a:rPr>
                        <a:t>1</a:t>
                      </a:r>
                      <a:endParaRPr lang="en-US" sz="2100" dirty="0"/>
                    </a:p>
                    <a:p>
                      <a:pPr algn="ctr"/>
                      <a:r>
                        <a:rPr lang="en-US" sz="2100" dirty="0"/>
                        <a:t>BWA-MEM</a:t>
                      </a:r>
                      <a:r>
                        <a:rPr lang="en-US" sz="2100" baseline="30000" dirty="0">
                          <a:latin typeface="Calibri" panose="020F0502020204030204" pitchFamily="34" charset="0"/>
                          <a:cs typeface="Calibri" panose="020F0502020204030204" pitchFamily="34" charset="0"/>
                        </a:rPr>
                        <a:t>2</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algn="ctr"/>
                      <a:r>
                        <a:rPr lang="en-US" sz="2100" dirty="0"/>
                        <a:t>GACT (Darwin)</a:t>
                      </a:r>
                      <a:r>
                        <a:rPr lang="en-US" sz="2100" baseline="30000" dirty="0">
                          <a:latin typeface="Calibri" panose="020F0502020204030204" pitchFamily="34" charset="0"/>
                          <a:cs typeface="Calibri" panose="020F0502020204030204" pitchFamily="34" charset="0"/>
                        </a:rPr>
                        <a:t>3</a:t>
                      </a:r>
                      <a:endParaRPr lang="en-US" sz="2100" dirty="0"/>
                    </a:p>
                    <a:p>
                      <a:pPr algn="ctr"/>
                      <a:r>
                        <a:rPr lang="en-US" sz="2100" dirty="0" err="1"/>
                        <a:t>SillaX</a:t>
                      </a:r>
                      <a:r>
                        <a:rPr lang="en-US" sz="2100" dirty="0"/>
                        <a:t> (</a:t>
                      </a:r>
                      <a:r>
                        <a:rPr lang="en-US" sz="2100" dirty="0" err="1"/>
                        <a:t>GenAx</a:t>
                      </a:r>
                      <a:r>
                        <a:rPr lang="en-US" sz="2100" dirty="0"/>
                        <a:t>)</a:t>
                      </a:r>
                      <a:r>
                        <a:rPr lang="en-US" sz="2100" baseline="30000" dirty="0">
                          <a:latin typeface="Calibri" panose="020F0502020204030204" pitchFamily="34" charset="0"/>
                          <a:cs typeface="Calibri" panose="020F0502020204030204" pitchFamily="34" charset="0"/>
                        </a:rPr>
                        <a:t>4</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1566023890"/>
                  </a:ext>
                </a:extLst>
              </a:tr>
              <a:tr h="828000">
                <a:tc>
                  <a:txBody>
                    <a:bodyPr/>
                    <a:lstStyle/>
                    <a:p>
                      <a:pPr algn="ctr"/>
                      <a:r>
                        <a:rPr lang="en-US" sz="2100" b="1" dirty="0">
                          <a:solidFill>
                            <a:srgbClr val="00B050"/>
                          </a:solidFill>
                        </a:rPr>
                        <a:t>Pre-Alignment Filtering</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Shouji</a:t>
                      </a:r>
                      <a:r>
                        <a:rPr lang="en-US" sz="2100" baseline="30000" dirty="0">
                          <a:latin typeface="Calibri" panose="020F0502020204030204" pitchFamily="34" charset="0"/>
                          <a:cs typeface="Calibri" panose="020F0502020204030204" pitchFamily="34" charset="0"/>
                        </a:rPr>
                        <a:t>5</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extLst>
                  <a:ext uri="{0D108BD9-81ED-4DB2-BD59-A6C34878D82A}">
                    <a16:rowId xmlns:a16="http://schemas.microsoft.com/office/drawing/2014/main" val="513489509"/>
                  </a:ext>
                </a:extLst>
              </a:tr>
              <a:tr h="828000">
                <a:tc>
                  <a:txBody>
                    <a:bodyPr/>
                    <a:lstStyle/>
                    <a:p>
                      <a:pPr algn="ctr"/>
                      <a:r>
                        <a:rPr lang="en-US" sz="2100" b="1" dirty="0">
                          <a:solidFill>
                            <a:srgbClr val="FE6200"/>
                          </a:solidFill>
                        </a:rPr>
                        <a:t>Edit Distance Calculation</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Edlib</a:t>
                      </a:r>
                      <a:r>
                        <a:rPr lang="en-US" sz="2100" baseline="30000" dirty="0">
                          <a:latin typeface="Calibri" panose="020F0502020204030204" pitchFamily="34" charset="0"/>
                          <a:cs typeface="Calibri" panose="020F0502020204030204" pitchFamily="34" charset="0"/>
                        </a:rPr>
                        <a:t>6</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ASAP</a:t>
                      </a:r>
                      <a:r>
                        <a:rPr lang="en-US" sz="2100" baseline="30000" dirty="0">
                          <a:latin typeface="Calibri" panose="020F0502020204030204" pitchFamily="34" charset="0"/>
                          <a:cs typeface="Calibri" panose="020F0502020204030204" pitchFamily="34" charset="0"/>
                        </a:rPr>
                        <a:t>7</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extLst>
                  <a:ext uri="{0D108BD9-81ED-4DB2-BD59-A6C34878D82A}">
                    <a16:rowId xmlns:a16="http://schemas.microsoft.com/office/drawing/2014/main" val="3911764510"/>
                  </a:ext>
                </a:extLst>
              </a:tr>
            </a:tbl>
          </a:graphicData>
        </a:graphic>
      </p:graphicFrame>
      <p:sp>
        <p:nvSpPr>
          <p:cNvPr id="6" name="TextBox 5">
            <a:extLst>
              <a:ext uri="{FF2B5EF4-FFF2-40B4-BE49-F238E27FC236}">
                <a16:creationId xmlns:a16="http://schemas.microsoft.com/office/drawing/2014/main" id="{4FE0687B-F02B-6B46-A5F0-D5F0936199A7}"/>
              </a:ext>
            </a:extLst>
          </p:cNvPr>
          <p:cNvSpPr txBox="1"/>
          <p:nvPr/>
        </p:nvSpPr>
        <p:spPr>
          <a:xfrm>
            <a:off x="366963" y="5361166"/>
            <a:ext cx="8410073" cy="1169551"/>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H. Li. "Minimap2: Pairwise Alignment for Nucleotide Sequences."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[2] H. Li. "Aligning sequence reads, clone sequences and assembly contigs with BWA-MEM." In </a:t>
            </a:r>
            <a:r>
              <a:rPr lang="en-US" sz="1000" i="1" dirty="0" err="1">
                <a:latin typeface="Calibri" panose="020F0502020204030204" pitchFamily="34" charset="0"/>
                <a:cs typeface="Calibri" panose="020F0502020204030204" pitchFamily="34" charset="0"/>
              </a:rPr>
              <a:t>arXiv</a:t>
            </a:r>
            <a:r>
              <a:rPr lang="en-US" sz="1000" i="1"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2013.</a:t>
            </a:r>
          </a:p>
          <a:p>
            <a:pPr marL="101600" algn="r"/>
            <a:r>
              <a:rPr lang="en-US" sz="1000" dirty="0">
                <a:latin typeface="Calibri" panose="020F0502020204030204" pitchFamily="34" charset="0"/>
                <a:cs typeface="Calibri" panose="020F0502020204030204" pitchFamily="34" charset="0"/>
              </a:rPr>
              <a:t>[3] Y. </a:t>
            </a:r>
            <a:r>
              <a:rPr lang="en-US" sz="1000" dirty="0" err="1">
                <a:latin typeface="Calibri" panose="020F0502020204030204" pitchFamily="34" charset="0"/>
                <a:cs typeface="Calibri" panose="020F0502020204030204" pitchFamily="34" charset="0"/>
              </a:rPr>
              <a:t>Turakhia</a:t>
            </a:r>
            <a:r>
              <a:rPr lang="en-US" sz="1000" dirty="0">
                <a:latin typeface="Calibri" panose="020F0502020204030204" pitchFamily="34" charset="0"/>
                <a:cs typeface="Calibri" panose="020F0502020204030204" pitchFamily="34" charset="0"/>
              </a:rPr>
              <a:t> et al. "Darwin: A genomics co-processor provides up to 15,000 x acceleration on long read assembly." In </a:t>
            </a:r>
            <a:r>
              <a:rPr lang="en-US" sz="1000" i="1" dirty="0">
                <a:latin typeface="Calibri" panose="020F0502020204030204" pitchFamily="34" charset="0"/>
                <a:cs typeface="Calibri" panose="020F0502020204030204" pitchFamily="34" charset="0"/>
              </a:rPr>
              <a:t>ASPLOS,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[4] D. </a:t>
            </a:r>
            <a:r>
              <a:rPr lang="en-US" sz="1000" dirty="0" err="1">
                <a:latin typeface="Calibri" panose="020F0502020204030204" pitchFamily="34" charset="0"/>
                <a:cs typeface="Calibri" panose="020F0502020204030204" pitchFamily="34" charset="0"/>
              </a:rPr>
              <a:t>Fujiki</a:t>
            </a:r>
            <a:r>
              <a:rPr lang="en-US" sz="1000" dirty="0">
                <a:latin typeface="Calibri" panose="020F0502020204030204" pitchFamily="34" charset="0"/>
                <a:cs typeface="Calibri" panose="020F0502020204030204" pitchFamily="34" charset="0"/>
              </a:rPr>
              <a:t> et al. "</a:t>
            </a:r>
            <a:r>
              <a:rPr lang="en-US" sz="1000" dirty="0" err="1">
                <a:latin typeface="Calibri" panose="020F0502020204030204" pitchFamily="34" charset="0"/>
                <a:cs typeface="Calibri" panose="020F0502020204030204" pitchFamily="34" charset="0"/>
              </a:rPr>
              <a:t>GenAx</a:t>
            </a:r>
            <a:r>
              <a:rPr lang="en-US" sz="1000" dirty="0">
                <a:latin typeface="Calibri" panose="020F0502020204030204" pitchFamily="34" charset="0"/>
                <a:cs typeface="Calibri" panose="020F0502020204030204" pitchFamily="34" charset="0"/>
              </a:rPr>
              <a:t>: A genome sequencing accelerator." In </a:t>
            </a:r>
            <a:r>
              <a:rPr lang="en-US" sz="1000" i="1" dirty="0">
                <a:latin typeface="Calibri" panose="020F0502020204030204" pitchFamily="34" charset="0"/>
                <a:cs typeface="Calibri" panose="020F0502020204030204" pitchFamily="34" charset="0"/>
              </a:rPr>
              <a:t>ISCA</a:t>
            </a:r>
            <a:r>
              <a:rPr lang="en-US" sz="1000" dirty="0">
                <a:latin typeface="Calibri" panose="020F0502020204030204" pitchFamily="34" charset="0"/>
                <a:cs typeface="Calibri" panose="020F0502020204030204" pitchFamily="34" charset="0"/>
              </a:rPr>
              <a:t>, 2018.</a:t>
            </a:r>
          </a:p>
          <a:p>
            <a:pPr marL="101600" algn="r"/>
            <a:r>
              <a:rPr lang="en-US" sz="1000" dirty="0">
                <a:latin typeface="Calibri" panose="020F0502020204030204" pitchFamily="34" charset="0"/>
                <a:cs typeface="Calibri" panose="020F0502020204030204" pitchFamily="34" charset="0"/>
              </a:rPr>
              <a:t>[5] M. </a:t>
            </a:r>
            <a:r>
              <a:rPr lang="en-US" sz="1000" dirty="0" err="1">
                <a:latin typeface="Calibri" panose="020F0502020204030204" pitchFamily="34" charset="0"/>
                <a:cs typeface="Calibri" panose="020F0502020204030204" pitchFamily="34" charset="0"/>
              </a:rPr>
              <a:t>Alser</a:t>
            </a:r>
            <a:r>
              <a:rPr lang="en-US" sz="1000" dirty="0">
                <a:latin typeface="Calibri" panose="020F0502020204030204" pitchFamily="34" charset="0"/>
                <a:cs typeface="Calibri" panose="020F0502020204030204" pitchFamily="34" charset="0"/>
              </a:rPr>
              <a:t>. "Shouji: A fast and efficient pre-alignment filter for sequence alignment."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2019.</a:t>
            </a:r>
          </a:p>
          <a:p>
            <a:pPr marL="101600" algn="r"/>
            <a:r>
              <a:rPr lang="en-US" sz="1000" dirty="0">
                <a:latin typeface="Calibri" panose="020F0502020204030204" pitchFamily="34" charset="0"/>
                <a:cs typeface="Calibri" panose="020F0502020204030204" pitchFamily="34" charset="0"/>
              </a:rPr>
              <a:t>[6] M. </a:t>
            </a:r>
            <a:r>
              <a:rPr lang="en-US" sz="1000" dirty="0" err="1">
                <a:latin typeface="Calibri" panose="020F0502020204030204" pitchFamily="34" charset="0"/>
                <a:cs typeface="Calibri" panose="020F0502020204030204" pitchFamily="34" charset="0"/>
              </a:rPr>
              <a:t>Šošić</a:t>
            </a:r>
            <a:r>
              <a:rPr lang="en-US" sz="1000" dirty="0">
                <a:latin typeface="Calibri" panose="020F0502020204030204" pitchFamily="34" charset="0"/>
                <a:cs typeface="Calibri" panose="020F0502020204030204" pitchFamily="34" charset="0"/>
              </a:rPr>
              <a:t> et al. "Edlib: A C/C++ library for fast, exact sequence alignment using edit distance."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2017.</a:t>
            </a:r>
          </a:p>
          <a:p>
            <a:pPr marL="101600" algn="r"/>
            <a:r>
              <a:rPr lang="en-US" sz="1000" dirty="0">
                <a:latin typeface="Calibri" panose="020F0502020204030204" pitchFamily="34" charset="0"/>
                <a:cs typeface="Calibri" panose="020F0502020204030204" pitchFamily="34" charset="0"/>
              </a:rPr>
              <a:t>[7] S.S. Banerjee et al. ”ASAP: Accelerated short-read alignment on programmable hardware." In </a:t>
            </a:r>
            <a:r>
              <a:rPr lang="en-US" sz="1000" i="1" dirty="0">
                <a:latin typeface="Calibri" panose="020F0502020204030204" pitchFamily="34" charset="0"/>
                <a:cs typeface="Calibri" panose="020F0502020204030204" pitchFamily="34" charset="0"/>
              </a:rPr>
              <a:t>TC</a:t>
            </a:r>
            <a:r>
              <a:rPr lang="en-US" sz="1000" dirty="0">
                <a:latin typeface="Calibri" panose="020F0502020204030204" pitchFamily="34" charset="0"/>
                <a:cs typeface="Calibri" panose="020F0502020204030204" pitchFamily="34" charset="0"/>
              </a:rPr>
              <a:t>, 2018.</a:t>
            </a:r>
          </a:p>
        </p:txBody>
      </p:sp>
    </p:spTree>
    <p:extLst>
      <p:ext uri="{BB962C8B-B14F-4D97-AF65-F5344CB8AC3E}">
        <p14:creationId xmlns:p14="http://schemas.microsoft.com/office/powerpoint/2010/main" val="2580584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2000"/>
            <a:ext cx="8410073" cy="5235830"/>
          </a:xfrm>
        </p:spPr>
        <p:txBody>
          <a:bodyPr>
            <a:normAutofit/>
          </a:bodyPr>
          <a:lstStyle/>
          <a:p>
            <a:pPr marL="279400" indent="-279400">
              <a:lnSpc>
                <a:spcPct val="120000"/>
              </a:lnSpc>
              <a:spcBef>
                <a:spcPts val="0"/>
              </a:spcBef>
              <a:spcAft>
                <a:spcPts val="0"/>
              </a:spcAft>
            </a:pPr>
            <a:r>
              <a:rPr lang="en-US" sz="2200" b="1" dirty="0">
                <a:solidFill>
                  <a:srgbClr val="7030A0"/>
                </a:solidFill>
              </a:rPr>
              <a:t>For Use Case 1: Read Alignment</a:t>
            </a:r>
            <a:r>
              <a:rPr lang="en-US" sz="2200" dirty="0">
                <a:solidFill>
                  <a:schemeClr val="tx1"/>
                </a:solidFill>
              </a:rPr>
              <a:t>, we compare GenASM with:</a:t>
            </a:r>
          </a:p>
          <a:p>
            <a:pPr marL="593725" lvl="1" indent="-231775">
              <a:lnSpc>
                <a:spcPct val="120000"/>
              </a:lnSpc>
              <a:spcBef>
                <a:spcPts val="1800"/>
              </a:spcBef>
              <a:spcAft>
                <a:spcPts val="0"/>
              </a:spcAft>
            </a:pPr>
            <a:r>
              <a:rPr lang="en-US" sz="2200" dirty="0">
                <a:solidFill>
                  <a:srgbClr val="7030A0"/>
                </a:solidFill>
              </a:rPr>
              <a:t>Minimap</a:t>
            </a:r>
            <a:r>
              <a:rPr lang="en-US" sz="2200" dirty="0">
                <a:solidFill>
                  <a:srgbClr val="7030A0"/>
                </a:solidFill>
                <a:latin typeface="Calibri" panose="020F0502020204030204" pitchFamily="34" charset="0"/>
              </a:rPr>
              <a:t>2</a:t>
            </a:r>
            <a:r>
              <a:rPr lang="en-US" sz="2200" dirty="0">
                <a:solidFill>
                  <a:schemeClr val="tx1"/>
                </a:solidFill>
              </a:rPr>
              <a:t> and </a:t>
            </a:r>
            <a:r>
              <a:rPr lang="en-US" sz="2200" dirty="0">
                <a:solidFill>
                  <a:srgbClr val="7030A0"/>
                </a:solidFill>
              </a:rPr>
              <a:t>BWA-MEM</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Running on Intel® Xeon® Gold </a:t>
            </a:r>
            <a:r>
              <a:rPr lang="en-US" sz="2200" dirty="0">
                <a:solidFill>
                  <a:schemeClr val="tx1"/>
                </a:solidFill>
                <a:latin typeface="Calibri" panose="020F0502020204030204" pitchFamily="34" charset="0"/>
              </a:rPr>
              <a:t>6126</a:t>
            </a:r>
            <a:r>
              <a:rPr lang="en-US" sz="2200" dirty="0">
                <a:solidFill>
                  <a:schemeClr val="tx1"/>
                </a:solidFill>
              </a:rPr>
              <a:t> CPU (</a:t>
            </a:r>
            <a:r>
              <a:rPr lang="en-US" sz="2200" dirty="0">
                <a:solidFill>
                  <a:schemeClr val="tx1"/>
                </a:solidFill>
                <a:latin typeface="Calibri" panose="020F0502020204030204" pitchFamily="34" charset="0"/>
              </a:rPr>
              <a:t>12</a:t>
            </a:r>
            <a:r>
              <a:rPr lang="en-US" sz="2200" dirty="0">
                <a:solidFill>
                  <a:schemeClr val="tx1"/>
                </a:solidFill>
              </a:rPr>
              <a:t>-core) operating @</a:t>
            </a:r>
            <a:r>
              <a:rPr lang="en-US" sz="2200" dirty="0">
                <a:solidFill>
                  <a:schemeClr val="tx1"/>
                </a:solidFill>
                <a:latin typeface="Calibri" panose="020F0502020204030204" pitchFamily="34" charset="0"/>
              </a:rPr>
              <a:t>2.60</a:t>
            </a:r>
            <a:r>
              <a:rPr lang="en-US" sz="2200" dirty="0">
                <a:solidFill>
                  <a:schemeClr val="tx1"/>
                </a:solidFill>
              </a:rPr>
              <a:t>GHz with </a:t>
            </a:r>
            <a:r>
              <a:rPr lang="en-US" sz="2200" dirty="0">
                <a:solidFill>
                  <a:schemeClr val="tx1"/>
                </a:solidFill>
                <a:latin typeface="Calibri" panose="020F0502020204030204" pitchFamily="34" charset="0"/>
              </a:rPr>
              <a:t>64</a:t>
            </a:r>
            <a:r>
              <a:rPr lang="en-US" sz="2200" dirty="0">
                <a:solidFill>
                  <a:schemeClr val="tx1"/>
                </a:solidFill>
              </a:rPr>
              <a:t>GB DDR</a:t>
            </a:r>
            <a:r>
              <a:rPr lang="en-US" sz="2200" dirty="0">
                <a:solidFill>
                  <a:schemeClr val="tx1"/>
                </a:solidFill>
                <a:latin typeface="Calibri" panose="020F0502020204030204" pitchFamily="34" charset="0"/>
              </a:rPr>
              <a:t>4</a:t>
            </a:r>
            <a:r>
              <a:rPr lang="en-US" sz="2200" dirty="0">
                <a:solidFill>
                  <a:schemeClr val="tx1"/>
                </a:solidFill>
              </a:rPr>
              <a:t> memory</a:t>
            </a:r>
          </a:p>
          <a:p>
            <a:pPr marL="808038" lvl="2" indent="-214313">
              <a:lnSpc>
                <a:spcPct val="120000"/>
              </a:lnSpc>
              <a:spcBef>
                <a:spcPts val="0"/>
              </a:spcBef>
              <a:spcAft>
                <a:spcPts val="0"/>
              </a:spcAft>
            </a:pPr>
            <a:r>
              <a:rPr lang="en-US" sz="2200" dirty="0">
                <a:solidFill>
                  <a:schemeClr val="tx1"/>
                </a:solidFill>
              </a:rPr>
              <a:t>Using two simulated datasets:</a:t>
            </a:r>
          </a:p>
          <a:p>
            <a:pPr marL="989013" lvl="5" indent="-180975">
              <a:lnSpc>
                <a:spcPct val="120000"/>
              </a:lnSpc>
              <a:spcBef>
                <a:spcPts val="0"/>
              </a:spcBef>
              <a:spcAft>
                <a:spcPts val="0"/>
              </a:spcAft>
            </a:pPr>
            <a:r>
              <a:rPr lang="en-US" sz="2200" dirty="0">
                <a:solidFill>
                  <a:schemeClr val="tx1"/>
                </a:solidFill>
              </a:rPr>
              <a:t>Long ONT and PacBio reads: </a:t>
            </a:r>
            <a:r>
              <a:rPr lang="en-US" sz="2200" dirty="0">
                <a:solidFill>
                  <a:srgbClr val="7030A0"/>
                </a:solidFill>
                <a:latin typeface="Calibri" panose="020F0502020204030204" pitchFamily="34" charset="0"/>
                <a:cs typeface="Calibri" panose="020F0502020204030204" pitchFamily="34" charset="0"/>
              </a:rPr>
              <a:t>10</a:t>
            </a:r>
            <a:r>
              <a:rPr lang="en-US" sz="2200" dirty="0">
                <a:solidFill>
                  <a:srgbClr val="7030A0"/>
                </a:solidFill>
              </a:rPr>
              <a:t>Kbp reads, </a:t>
            </a:r>
            <a:r>
              <a:rPr lang="en-US" sz="2200" dirty="0">
                <a:solidFill>
                  <a:srgbClr val="7030A0"/>
                </a:solidFill>
                <a:latin typeface="Calibri" panose="020F0502020204030204" pitchFamily="34" charset="0"/>
                <a:cs typeface="Calibri" panose="020F0502020204030204" pitchFamily="34" charset="0"/>
              </a:rPr>
              <a:t>10-15%</a:t>
            </a:r>
            <a:r>
              <a:rPr lang="en-US" sz="2200" dirty="0">
                <a:solidFill>
                  <a:srgbClr val="7030A0"/>
                </a:solidFill>
              </a:rPr>
              <a:t> error rate</a:t>
            </a:r>
          </a:p>
          <a:p>
            <a:pPr marL="989013" lvl="5" indent="-180975">
              <a:lnSpc>
                <a:spcPct val="120000"/>
              </a:lnSpc>
              <a:spcBef>
                <a:spcPts val="0"/>
              </a:spcBef>
              <a:spcAft>
                <a:spcPts val="0"/>
              </a:spcAft>
            </a:pPr>
            <a:r>
              <a:rPr lang="en-US" sz="2200" dirty="0">
                <a:solidFill>
                  <a:schemeClr val="tx1"/>
                </a:solidFill>
              </a:rPr>
              <a:t>Short Illumina reads: </a:t>
            </a:r>
            <a:r>
              <a:rPr lang="en-US" sz="2200" dirty="0">
                <a:solidFill>
                  <a:srgbClr val="7030A0"/>
                </a:solidFill>
                <a:latin typeface="Calibri" panose="020F0502020204030204" pitchFamily="34" charset="0"/>
                <a:cs typeface="Calibri" panose="020F0502020204030204" pitchFamily="34" charset="0"/>
              </a:rPr>
              <a:t>100-250</a:t>
            </a:r>
            <a:r>
              <a:rPr lang="en-US" sz="2200" dirty="0">
                <a:solidFill>
                  <a:srgbClr val="7030A0"/>
                </a:solidFill>
              </a:rPr>
              <a:t>bp reads, </a:t>
            </a:r>
            <a:r>
              <a:rPr lang="en-US" sz="2200" dirty="0">
                <a:solidFill>
                  <a:srgbClr val="7030A0"/>
                </a:solidFill>
                <a:latin typeface="Calibri" panose="020F0502020204030204" pitchFamily="34" charset="0"/>
                <a:cs typeface="Calibri" panose="020F0502020204030204" pitchFamily="34" charset="0"/>
              </a:rPr>
              <a:t>5%</a:t>
            </a:r>
            <a:r>
              <a:rPr lang="en-US" sz="2200" dirty="0">
                <a:solidFill>
                  <a:srgbClr val="7030A0"/>
                </a:solidFill>
              </a:rPr>
              <a:t> error rate</a:t>
            </a:r>
          </a:p>
          <a:p>
            <a:pPr marL="625475" lvl="1">
              <a:lnSpc>
                <a:spcPct val="120000"/>
              </a:lnSpc>
              <a:spcBef>
                <a:spcPts val="3600"/>
              </a:spcBef>
              <a:spcAft>
                <a:spcPts val="0"/>
              </a:spcAft>
            </a:pPr>
            <a:r>
              <a:rPr lang="en-US" sz="2200" dirty="0">
                <a:solidFill>
                  <a:srgbClr val="7030A0"/>
                </a:solidFill>
              </a:rPr>
              <a:t>GACT of Darwin</a:t>
            </a:r>
            <a:r>
              <a:rPr lang="en-US" sz="2200" dirty="0">
                <a:solidFill>
                  <a:schemeClr val="tx1"/>
                </a:solidFill>
              </a:rPr>
              <a:t> and </a:t>
            </a:r>
            <a:r>
              <a:rPr lang="en-US" sz="2200" dirty="0" err="1">
                <a:solidFill>
                  <a:srgbClr val="7030A0"/>
                </a:solidFill>
              </a:rPr>
              <a:t>SillaX</a:t>
            </a:r>
            <a:r>
              <a:rPr lang="en-US" sz="2200" dirty="0">
                <a:solidFill>
                  <a:srgbClr val="7030A0"/>
                </a:solidFill>
              </a:rPr>
              <a:t> of </a:t>
            </a:r>
            <a:r>
              <a:rPr lang="en-US" sz="2200" dirty="0" err="1">
                <a:solidFill>
                  <a:srgbClr val="7030A0"/>
                </a:solidFill>
              </a:rPr>
              <a:t>GenAx</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Open-source RTL for GACT</a:t>
            </a:r>
          </a:p>
          <a:p>
            <a:pPr marL="808038" lvl="2" indent="-214313">
              <a:lnSpc>
                <a:spcPct val="120000"/>
              </a:lnSpc>
              <a:spcBef>
                <a:spcPts val="0"/>
              </a:spcBef>
              <a:spcAft>
                <a:spcPts val="0"/>
              </a:spcAft>
            </a:pPr>
            <a:r>
              <a:rPr lang="en-US" sz="2200" dirty="0">
                <a:solidFill>
                  <a:schemeClr val="tx1"/>
                </a:solidFill>
              </a:rPr>
              <a:t>Data reported by the original work for </a:t>
            </a:r>
            <a:r>
              <a:rPr lang="en-US" sz="2200" dirty="0" err="1">
                <a:solidFill>
                  <a:schemeClr val="tx1"/>
                </a:solidFill>
              </a:rPr>
              <a:t>SillaX</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GACT is best for </a:t>
            </a:r>
            <a:r>
              <a:rPr lang="en-US" sz="2200" dirty="0">
                <a:solidFill>
                  <a:srgbClr val="7030A0"/>
                </a:solidFill>
              </a:rPr>
              <a:t>long reads</a:t>
            </a:r>
            <a:r>
              <a:rPr lang="en-US" sz="2200" dirty="0">
                <a:solidFill>
                  <a:schemeClr val="tx1"/>
                </a:solidFill>
              </a:rPr>
              <a:t>, </a:t>
            </a:r>
            <a:r>
              <a:rPr lang="en-US" sz="2200" dirty="0" err="1">
                <a:solidFill>
                  <a:schemeClr val="tx1"/>
                </a:solidFill>
              </a:rPr>
              <a:t>SillaX</a:t>
            </a:r>
            <a:r>
              <a:rPr lang="en-US" sz="2200" dirty="0">
                <a:solidFill>
                  <a:schemeClr val="tx1"/>
                </a:solidFill>
              </a:rPr>
              <a:t> is best for </a:t>
            </a:r>
            <a:r>
              <a:rPr lang="en-US" sz="2200" dirty="0">
                <a:solidFill>
                  <a:srgbClr val="7030A0"/>
                </a:solidFill>
              </a:rPr>
              <a:t>short reads</a:t>
            </a:r>
          </a:p>
          <a:p>
            <a:pPr>
              <a:lnSpc>
                <a:spcPct val="110000"/>
              </a:lnSpc>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72</a:t>
            </a:fld>
            <a:endParaRPr lang="en-US" dirty="0"/>
          </a:p>
        </p:txBody>
      </p:sp>
    </p:spTree>
    <p:extLst>
      <p:ext uri="{BB962C8B-B14F-4D97-AF65-F5344CB8AC3E}">
        <p14:creationId xmlns:p14="http://schemas.microsoft.com/office/powerpoint/2010/main" val="1749090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0883"/>
            <a:ext cx="8410073" cy="5249916"/>
          </a:xfrm>
        </p:spPr>
        <p:txBody>
          <a:bodyPr>
            <a:noAutofit/>
          </a:bodyPr>
          <a:lstStyle/>
          <a:p>
            <a:pPr marL="279400" indent="-279400">
              <a:lnSpc>
                <a:spcPct val="120000"/>
              </a:lnSpc>
              <a:spcBef>
                <a:spcPts val="0"/>
              </a:spcBef>
              <a:spcAft>
                <a:spcPts val="0"/>
              </a:spcAft>
            </a:pPr>
            <a:r>
              <a:rPr lang="en-US" sz="2200" b="1" dirty="0">
                <a:solidFill>
                  <a:srgbClr val="00B050"/>
                </a:solidFill>
              </a:rPr>
              <a:t>For Use Case 2: Pre-Alignment Filtering,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00B050"/>
                </a:solidFill>
              </a:rPr>
              <a:t>Shouji</a:t>
            </a:r>
            <a:r>
              <a:rPr lang="en-US" sz="2200" dirty="0">
                <a:solidFill>
                  <a:schemeClr val="tx1"/>
                </a:solidFill>
              </a:rPr>
              <a:t> (state-of-the-art </a:t>
            </a:r>
            <a:r>
              <a:rPr lang="en-US" sz="2200" b="1" dirty="0">
                <a:solidFill>
                  <a:srgbClr val="C00000"/>
                </a:solidFill>
              </a:rPr>
              <a:t>HW</a:t>
            </a:r>
            <a:r>
              <a:rPr lang="en-US" sz="2200" dirty="0">
                <a:solidFill>
                  <a:schemeClr val="tx1"/>
                </a:solidFill>
              </a:rPr>
              <a:t> – FPGA-based filter)</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datasets provided as test cases:</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100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5</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250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15</a:t>
            </a:r>
            <a:endParaRPr lang="en-US" sz="2200" dirty="0">
              <a:latin typeface="Calibri" panose="020F0502020204030204" pitchFamily="34" charset="0"/>
            </a:endParaRPr>
          </a:p>
          <a:p>
            <a:pPr marL="279400" indent="-279400">
              <a:lnSpc>
                <a:spcPct val="120000"/>
              </a:lnSpc>
              <a:spcBef>
                <a:spcPts val="3000"/>
              </a:spcBef>
              <a:spcAft>
                <a:spcPts val="0"/>
              </a:spcAft>
            </a:pPr>
            <a:r>
              <a:rPr lang="en-US" sz="2200" b="1" dirty="0">
                <a:solidFill>
                  <a:srgbClr val="FE6200"/>
                </a:solidFill>
              </a:rPr>
              <a:t>For Use Case 3: Edit Distance Calculation</a:t>
            </a:r>
            <a:r>
              <a:rPr lang="en-US" sz="2200" dirty="0">
                <a:solidFill>
                  <a:srgbClr val="FE6200"/>
                </a:solidFill>
              </a:rPr>
              <a:t>,</a:t>
            </a:r>
            <a:r>
              <a:rPr lang="en-US" sz="2200" dirty="0">
                <a:solidFill>
                  <a:srgbClr val="7030A0"/>
                </a:solidFill>
              </a:rPr>
              <a:t>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FE6200"/>
                </a:solidFill>
              </a:rPr>
              <a:t>Edlib</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a:t>
            </a:r>
            <a:r>
              <a:rPr lang="en-US" sz="2200" dirty="0">
                <a:solidFill>
                  <a:srgbClr val="FE6200"/>
                </a:solidFill>
                <a:latin typeface="Calibri" panose="020F0502020204030204" pitchFamily="34" charset="0"/>
              </a:rPr>
              <a:t>100</a:t>
            </a:r>
            <a:r>
              <a:rPr lang="en-US" sz="2200" dirty="0">
                <a:solidFill>
                  <a:srgbClr val="FE6200"/>
                </a:solidFill>
              </a:rPr>
              <a:t>Kbp and </a:t>
            </a:r>
            <a:r>
              <a:rPr lang="en-US" sz="2200" dirty="0">
                <a:solidFill>
                  <a:srgbClr val="FE6200"/>
                </a:solidFill>
                <a:latin typeface="Calibri" panose="020F0502020204030204" pitchFamily="34" charset="0"/>
              </a:rPr>
              <a:t>1</a:t>
            </a:r>
            <a:r>
              <a:rPr lang="en-US" sz="2200" dirty="0">
                <a:solidFill>
                  <a:srgbClr val="FE6200"/>
                </a:solidFill>
              </a:rPr>
              <a:t>Mbp </a:t>
            </a:r>
            <a:r>
              <a:rPr lang="en-US" sz="2200" dirty="0">
                <a:solidFill>
                  <a:schemeClr val="tx1"/>
                </a:solidFill>
              </a:rPr>
              <a:t>sequences with </a:t>
            </a:r>
            <a:r>
              <a:rPr lang="en-US" sz="2200" dirty="0">
                <a:solidFill>
                  <a:srgbClr val="FE6200"/>
                </a:solidFill>
              </a:rPr>
              <a:t>similarity ranging between </a:t>
            </a:r>
            <a:r>
              <a:rPr lang="en-US" sz="2200" dirty="0">
                <a:solidFill>
                  <a:srgbClr val="FE6200"/>
                </a:solidFill>
                <a:latin typeface="Calibri" panose="020F0502020204030204" pitchFamily="34" charset="0"/>
              </a:rPr>
              <a:t>60%-99%</a:t>
            </a:r>
          </a:p>
          <a:p>
            <a:pPr marL="593725" lvl="1" indent="-231775">
              <a:lnSpc>
                <a:spcPct val="120000"/>
              </a:lnSpc>
              <a:spcBef>
                <a:spcPts val="1200"/>
              </a:spcBef>
              <a:spcAft>
                <a:spcPts val="0"/>
              </a:spcAft>
            </a:pPr>
            <a:r>
              <a:rPr lang="en-US" sz="2200" dirty="0">
                <a:solidFill>
                  <a:srgbClr val="FE6200"/>
                </a:solidFill>
              </a:rPr>
              <a:t>ASAP</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 – FPGA-based accelerator)</a:t>
            </a:r>
            <a:r>
              <a:rPr lang="en-US" sz="2200" dirty="0"/>
              <a:t> </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data reported by the original work</a:t>
            </a:r>
          </a:p>
          <a:p>
            <a:pPr lvl="2">
              <a:lnSpc>
                <a:spcPct val="120000"/>
              </a:lnSpc>
              <a:spcBef>
                <a:spcPts val="0"/>
              </a:spcBef>
              <a:spcAft>
                <a:spcPts val="0"/>
              </a:spcAft>
            </a:pPr>
            <a:endParaRPr lang="en-US" sz="2200" dirty="0"/>
          </a:p>
          <a:p>
            <a:pPr marL="717550" lvl="2" indent="0">
              <a:lnSpc>
                <a:spcPct val="120000"/>
              </a:lnSpc>
              <a:spcBef>
                <a:spcPts val="0"/>
              </a:spcBef>
              <a:spcAft>
                <a:spcPts val="0"/>
              </a:spcAft>
              <a:buNone/>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73</a:t>
            </a:fld>
            <a:endParaRPr lang="en-US" dirty="0"/>
          </a:p>
        </p:txBody>
      </p:sp>
    </p:spTree>
    <p:extLst>
      <p:ext uri="{BB962C8B-B14F-4D97-AF65-F5344CB8AC3E}">
        <p14:creationId xmlns:p14="http://schemas.microsoft.com/office/powerpoint/2010/main" val="1908680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80975" lvl="1" indent="0">
              <a:lnSpc>
                <a:spcPct val="120000"/>
              </a:lnSpc>
              <a:spcBef>
                <a:spcPts val="0"/>
              </a:spcBef>
              <a:spcAft>
                <a:spcPts val="0"/>
              </a:spcAft>
              <a:buNone/>
            </a:pPr>
            <a:r>
              <a:rPr lang="en-US" sz="2000" b="1" dirty="0">
                <a:solidFill>
                  <a:schemeClr val="tx1"/>
                </a:solidFill>
              </a:rPr>
              <a:t>               </a:t>
            </a:r>
            <a:r>
              <a:rPr lang="en-US" sz="200" b="1" dirty="0">
                <a:solidFill>
                  <a:schemeClr val="tx1"/>
                </a:solidFill>
              </a:rPr>
              <a:t> </a:t>
            </a:r>
            <a:r>
              <a:rPr lang="en-US" sz="2000" b="1" dirty="0">
                <a:solidFill>
                  <a:schemeClr val="tx1"/>
                </a:solidFill>
              </a:rPr>
              <a:t>Total (</a:t>
            </a:r>
            <a:r>
              <a:rPr lang="en-US" sz="2000" b="1" dirty="0">
                <a:solidFill>
                  <a:schemeClr val="tx1"/>
                </a:solidFill>
                <a:latin typeface="Calibri" panose="020F0502020204030204" pitchFamily="34" charset="0"/>
              </a:rPr>
              <a:t>1</a:t>
            </a:r>
            <a:r>
              <a:rPr lang="en-US" sz="2000" b="1" dirty="0">
                <a:solidFill>
                  <a:schemeClr val="tx1"/>
                </a:solidFill>
              </a:rPr>
              <a:t> vault):</a:t>
            </a:r>
            <a:r>
              <a:rPr lang="en-US" sz="2000" dirty="0">
                <a:solidFill>
                  <a:schemeClr val="tx1"/>
                </a:solidFill>
              </a:rPr>
              <a:t>	       </a:t>
            </a:r>
            <a:r>
              <a:rPr lang="en-US" sz="2000" dirty="0">
                <a:solidFill>
                  <a:schemeClr val="tx1"/>
                </a:solidFill>
                <a:latin typeface="Calibri" panose="020F0502020204030204" pitchFamily="34" charset="0"/>
              </a:rPr>
              <a:t>0.334 mm</a:t>
            </a:r>
            <a:r>
              <a:rPr lang="en-US" sz="2000" baseline="30000" dirty="0">
                <a:solidFill>
                  <a:schemeClr val="tx1"/>
                </a:solidFill>
                <a:latin typeface="Calibri" panose="020F0502020204030204" pitchFamily="34" charset="0"/>
              </a:rPr>
              <a:t>2</a:t>
            </a:r>
            <a:r>
              <a:rPr lang="en-US" sz="2000" dirty="0">
                <a:solidFill>
                  <a:schemeClr val="tx1"/>
                </a:solidFill>
                <a:latin typeface="Calibri" panose="020F0502020204030204" pitchFamily="34" charset="0"/>
              </a:rPr>
              <a:t>		          0.101 W	</a:t>
            </a:r>
            <a:endParaRPr lang="en-US" sz="2000" baseline="30000" dirty="0">
              <a:solidFill>
                <a:schemeClr val="tx1"/>
              </a:solidFill>
              <a:latin typeface="Calibri" panose="020F0502020204030204" pitchFamily="34" charset="0"/>
            </a:endParaRPr>
          </a:p>
          <a:p>
            <a:pPr marL="180975" lvl="1" indent="0">
              <a:lnSpc>
                <a:spcPct val="120000"/>
              </a:lnSpc>
              <a:spcBef>
                <a:spcPts val="0"/>
              </a:spcBef>
              <a:spcAft>
                <a:spcPts val="0"/>
              </a:spcAft>
              <a:buNone/>
            </a:pPr>
            <a:r>
              <a:rPr lang="en-US" sz="2000" b="1" dirty="0">
                <a:solidFill>
                  <a:schemeClr val="tx1"/>
                </a:solidFill>
              </a:rPr>
              <a:t>           Total (</a:t>
            </a:r>
            <a:r>
              <a:rPr lang="en-US" sz="2000" b="1" dirty="0">
                <a:solidFill>
                  <a:schemeClr val="tx1"/>
                </a:solidFill>
                <a:latin typeface="Calibri" panose="020F0502020204030204" pitchFamily="34" charset="0"/>
              </a:rPr>
              <a:t>32</a:t>
            </a:r>
            <a:r>
              <a:rPr lang="en-US" sz="2000" b="1" dirty="0">
                <a:solidFill>
                  <a:schemeClr val="tx1"/>
                </a:solidFill>
              </a:rPr>
              <a:t> vaults):</a:t>
            </a:r>
            <a:r>
              <a:rPr lang="en-US" sz="2000" dirty="0">
                <a:solidFill>
                  <a:schemeClr val="tx1"/>
                </a:solidFill>
              </a:rPr>
              <a:t>	       </a:t>
            </a:r>
            <a:r>
              <a:rPr lang="en-US" sz="2000" dirty="0">
                <a:solidFill>
                  <a:schemeClr val="tx1"/>
                </a:solidFill>
                <a:latin typeface="Calibri" panose="020F0502020204030204" pitchFamily="34" charset="0"/>
              </a:rPr>
              <a:t>10.69 mm</a:t>
            </a:r>
            <a:r>
              <a:rPr lang="en-US" sz="2000" baseline="30000" dirty="0">
                <a:solidFill>
                  <a:schemeClr val="tx1"/>
                </a:solidFill>
                <a:latin typeface="Calibri" panose="020F0502020204030204" pitchFamily="34" charset="0"/>
              </a:rPr>
              <a:t>2	</a:t>
            </a:r>
            <a:r>
              <a:rPr lang="en-US" sz="2000" dirty="0">
                <a:solidFill>
                  <a:schemeClr val="tx1"/>
                </a:solidFill>
                <a:latin typeface="Calibri" panose="020F0502020204030204" pitchFamily="34" charset="0"/>
              </a:rPr>
              <a:t>	          3.23 W</a:t>
            </a:r>
            <a:endParaRPr lang="en-US" sz="2000" baseline="30000" dirty="0">
              <a:solidFill>
                <a:schemeClr val="tx1"/>
              </a:solidFill>
              <a:latin typeface="Calibri" panose="020F0502020204030204" pitchFamily="34" charset="0"/>
            </a:endParaRPr>
          </a:p>
          <a:p>
            <a:pPr marL="180975" lvl="1" indent="0">
              <a:lnSpc>
                <a:spcPct val="120000"/>
              </a:lnSpc>
              <a:spcBef>
                <a:spcPts val="0"/>
              </a:spcBef>
              <a:spcAft>
                <a:spcPts val="0"/>
              </a:spcAft>
              <a:buNone/>
            </a:pPr>
            <a:r>
              <a:rPr lang="en-US" sz="2000" b="1" dirty="0">
                <a:solidFill>
                  <a:schemeClr val="tx1"/>
                </a:solidFill>
                <a:latin typeface="Calibri" panose="020F0502020204030204" pitchFamily="34" charset="0"/>
              </a:rPr>
              <a:t>%</a:t>
            </a:r>
            <a:r>
              <a:rPr lang="en-US" sz="2000" b="1" dirty="0">
                <a:solidFill>
                  <a:schemeClr val="tx1"/>
                </a:solidFill>
              </a:rPr>
              <a:t> of a Xeon CPU core:</a:t>
            </a:r>
            <a:r>
              <a:rPr lang="en-US" sz="2000" dirty="0">
                <a:solidFill>
                  <a:schemeClr val="tx1"/>
                </a:solidFill>
              </a:rPr>
              <a:t>	       </a:t>
            </a:r>
            <a:r>
              <a:rPr lang="en-US" sz="2000" b="1" dirty="0">
                <a:solidFill>
                  <a:srgbClr val="0070C0"/>
                </a:solidFill>
                <a:latin typeface="Calibri" panose="020F0502020204030204" pitchFamily="34" charset="0"/>
              </a:rPr>
              <a:t>1%			          1%</a:t>
            </a: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74</a:t>
            </a:fld>
            <a:endParaRPr lang="en-US" dirty="0"/>
          </a:p>
        </p:txBody>
      </p:sp>
      <p:pic>
        <p:nvPicPr>
          <p:cNvPr id="9" name="Picture 8">
            <a:extLst>
              <a:ext uri="{FF2B5EF4-FFF2-40B4-BE49-F238E27FC236}">
                <a16:creationId xmlns:a16="http://schemas.microsoft.com/office/drawing/2014/main" id="{4B429080-6773-004C-B2E3-4D56C17EAD88}"/>
              </a:ext>
            </a:extLst>
          </p:cNvPr>
          <p:cNvPicPr>
            <a:picLocks noChangeAspect="1"/>
          </p:cNvPicPr>
          <p:nvPr/>
        </p:nvPicPr>
        <p:blipFill rotWithShape="1">
          <a:blip r:embed="rId4"/>
          <a:srcRect t="15771"/>
          <a:stretch/>
        </p:blipFill>
        <p:spPr>
          <a:xfrm>
            <a:off x="1956020" y="2515204"/>
            <a:ext cx="7516465" cy="2558231"/>
          </a:xfrm>
          <a:prstGeom prst="rect">
            <a:avLst/>
          </a:prstGeom>
        </p:spPr>
      </p:pic>
      <p:pic>
        <p:nvPicPr>
          <p:cNvPr id="13" name="Picture 12">
            <a:extLst>
              <a:ext uri="{FF2B5EF4-FFF2-40B4-BE49-F238E27FC236}">
                <a16:creationId xmlns:a16="http://schemas.microsoft.com/office/drawing/2014/main" id="{5D0D50E8-DDDA-BF47-BDF6-E79C94DC6207}"/>
              </a:ext>
            </a:extLst>
          </p:cNvPr>
          <p:cNvPicPr>
            <a:picLocks noChangeAspect="1"/>
          </p:cNvPicPr>
          <p:nvPr/>
        </p:nvPicPr>
        <p:blipFill rotWithShape="1">
          <a:blip r:embed="rId5"/>
          <a:srcRect t="30487" r="72020" b="18476"/>
          <a:stretch/>
        </p:blipFill>
        <p:spPr>
          <a:xfrm>
            <a:off x="366963" y="3109351"/>
            <a:ext cx="2284505" cy="1369938"/>
          </a:xfrm>
          <a:prstGeom prst="rect">
            <a:avLst/>
          </a:prstGeom>
        </p:spPr>
      </p:pic>
    </p:spTree>
    <p:custDataLst>
      <p:tags r:id="rId1"/>
    </p:custDataLst>
    <p:extLst>
      <p:ext uri="{BB962C8B-B14F-4D97-AF65-F5344CB8AC3E}">
        <p14:creationId xmlns:p14="http://schemas.microsoft.com/office/powerpoint/2010/main" val="63344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LP 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80975" lvl="1" indent="0">
              <a:lnSpc>
                <a:spcPct val="120000"/>
              </a:lnSpc>
              <a:spcBef>
                <a:spcPts val="0"/>
              </a:spcBef>
              <a:spcAft>
                <a:spcPts val="0"/>
              </a:spcAft>
              <a:buNone/>
            </a:pPr>
            <a:r>
              <a:rPr lang="en-US" sz="2000" b="1" dirty="0">
                <a:solidFill>
                  <a:schemeClr val="tx1"/>
                </a:solidFill>
              </a:rPr>
              <a:t>               </a:t>
            </a:r>
            <a:r>
              <a:rPr lang="en-US" sz="200" b="1" dirty="0">
                <a:solidFill>
                  <a:schemeClr val="tx1"/>
                </a:solidFill>
              </a:rPr>
              <a:t> </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75</a:t>
            </a:fld>
            <a:endParaRPr lang="en-US" dirty="0"/>
          </a:p>
        </p:txBody>
      </p:sp>
      <p:pic>
        <p:nvPicPr>
          <p:cNvPr id="9" name="Picture 8">
            <a:extLst>
              <a:ext uri="{FF2B5EF4-FFF2-40B4-BE49-F238E27FC236}">
                <a16:creationId xmlns:a16="http://schemas.microsoft.com/office/drawing/2014/main" id="{4B429080-6773-004C-B2E3-4D56C17EAD88}"/>
              </a:ext>
            </a:extLst>
          </p:cNvPr>
          <p:cNvPicPr>
            <a:picLocks noChangeAspect="1"/>
          </p:cNvPicPr>
          <p:nvPr/>
        </p:nvPicPr>
        <p:blipFill rotWithShape="1">
          <a:blip r:embed="rId4"/>
          <a:srcRect t="15771"/>
          <a:stretch/>
        </p:blipFill>
        <p:spPr>
          <a:xfrm>
            <a:off x="1956020" y="2515204"/>
            <a:ext cx="7516465" cy="2558231"/>
          </a:xfrm>
          <a:prstGeom prst="rect">
            <a:avLst/>
          </a:prstGeom>
        </p:spPr>
      </p:pic>
      <p:pic>
        <p:nvPicPr>
          <p:cNvPr id="13" name="Picture 12">
            <a:extLst>
              <a:ext uri="{FF2B5EF4-FFF2-40B4-BE49-F238E27FC236}">
                <a16:creationId xmlns:a16="http://schemas.microsoft.com/office/drawing/2014/main" id="{5D0D50E8-DDDA-BF47-BDF6-E79C94DC6207}"/>
              </a:ext>
            </a:extLst>
          </p:cNvPr>
          <p:cNvPicPr>
            <a:picLocks noChangeAspect="1"/>
          </p:cNvPicPr>
          <p:nvPr/>
        </p:nvPicPr>
        <p:blipFill rotWithShape="1">
          <a:blip r:embed="rId5"/>
          <a:srcRect t="30487" r="72020" b="18476"/>
          <a:stretch/>
        </p:blipFill>
        <p:spPr>
          <a:xfrm>
            <a:off x="366963" y="3109351"/>
            <a:ext cx="2284505" cy="1369938"/>
          </a:xfrm>
          <a:prstGeom prst="rect">
            <a:avLst/>
          </a:prstGeom>
        </p:spPr>
      </p:pic>
      <p:sp>
        <p:nvSpPr>
          <p:cNvPr id="7" name="Rounded Rectangle 6">
            <a:extLst>
              <a:ext uri="{FF2B5EF4-FFF2-40B4-BE49-F238E27FC236}">
                <a16:creationId xmlns:a16="http://schemas.microsoft.com/office/drawing/2014/main" id="{D83EE99D-3FC5-A547-8FDE-965ADF8CE1AC}"/>
              </a:ext>
            </a:extLst>
          </p:cNvPr>
          <p:cNvSpPr/>
          <p:nvPr/>
        </p:nvSpPr>
        <p:spPr>
          <a:xfrm>
            <a:off x="366963" y="5196220"/>
            <a:ext cx="8410072" cy="1099078"/>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b="1" dirty="0">
                <a:solidFill>
                  <a:schemeClr val="tx1"/>
                </a:solidFill>
                <a:latin typeface="Calibri" panose="020F0502020204030204" pitchFamily="34" charset="0"/>
                <a:cs typeface="Calibri" panose="020F0502020204030204" pitchFamily="34" charset="0"/>
              </a:rPr>
              <a:t>GenASM has </a:t>
            </a:r>
            <a:r>
              <a:rPr lang="en-US" sz="2800" b="1" dirty="0">
                <a:solidFill>
                  <a:srgbClr val="0070C0"/>
                </a:solidFill>
                <a:latin typeface="Calibri" panose="020F0502020204030204" pitchFamily="34" charset="0"/>
                <a:cs typeface="Calibri" panose="020F0502020204030204" pitchFamily="34" charset="0"/>
              </a:rPr>
              <a:t>low area and power overheads</a:t>
            </a:r>
          </a:p>
        </p:txBody>
      </p:sp>
    </p:spTree>
    <p:custDataLst>
      <p:tags r:id="rId1"/>
    </p:custDataLst>
    <p:extLst>
      <p:ext uri="{BB962C8B-B14F-4D97-AF65-F5344CB8AC3E}">
        <p14:creationId xmlns:p14="http://schemas.microsoft.com/office/powerpoint/2010/main" val="2528882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1</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rgbClr val="7030A0"/>
              </a:buClr>
              <a:buAutoNum type="arabicParenBoth"/>
            </a:pPr>
            <a:r>
              <a:rPr lang="en-US" sz="2400" b="1" dirty="0">
                <a:solidFill>
                  <a:srgbClr val="7030A0"/>
                </a:solidFill>
              </a:rPr>
              <a:t>Read Alignment Step of Read Mapping</a:t>
            </a:r>
          </a:p>
          <a:p>
            <a:pPr lvl="1" indent="-217488">
              <a:lnSpc>
                <a:spcPct val="120000"/>
              </a:lnSpc>
              <a:spcBef>
                <a:spcPts val="0"/>
              </a:spcBef>
              <a:spcAft>
                <a:spcPts val="0"/>
              </a:spcAft>
              <a:buClr>
                <a:srgbClr val="7030A0"/>
              </a:buClr>
            </a:pPr>
            <a:r>
              <a:rPr lang="en-US" sz="2400" dirty="0">
                <a:solidFill>
                  <a:schemeClr val="tx1"/>
                </a:solidFill>
              </a:rPr>
              <a:t>Find the </a:t>
            </a:r>
            <a:r>
              <a:rPr lang="en-US" sz="2400" dirty="0">
                <a:solidFill>
                  <a:srgbClr val="7A20C9"/>
                </a:solidFill>
              </a:rPr>
              <a:t>optimal alignment</a:t>
            </a:r>
            <a:r>
              <a:rPr lang="en-US" sz="2400" dirty="0">
                <a:solidFill>
                  <a:schemeClr val="tx1"/>
                </a:solidFill>
              </a:rPr>
              <a: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76</a:t>
            </a:fld>
            <a:endParaRPr lang="en-US" dirty="0"/>
          </a:p>
        </p:txBody>
      </p:sp>
      <p:sp>
        <p:nvSpPr>
          <p:cNvPr id="6" name="Rounded Rectangle 5">
            <a:extLst>
              <a:ext uri="{FF2B5EF4-FFF2-40B4-BE49-F238E27FC236}">
                <a16:creationId xmlns:a16="http://schemas.microsoft.com/office/drawing/2014/main" id="{7774A94D-9602-EF43-9BF4-DA100BEDC884}"/>
              </a:ext>
            </a:extLst>
          </p:cNvPr>
          <p:cNvSpPr/>
          <p:nvPr/>
        </p:nvSpPr>
        <p:spPr>
          <a:xfrm>
            <a:off x="366963" y="1221236"/>
            <a:ext cx="8410072" cy="1440067"/>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341313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77</a:t>
            </a:fld>
            <a:endParaRPr lang="en-US" dirty="0"/>
          </a:p>
        </p:txBody>
      </p:sp>
      <p:pic>
        <p:nvPicPr>
          <p:cNvPr id="4" name="Picture 3">
            <a:extLst>
              <a:ext uri="{FF2B5EF4-FFF2-40B4-BE49-F238E27FC236}">
                <a16:creationId xmlns:a16="http://schemas.microsoft.com/office/drawing/2014/main" id="{3DCA2E96-03B2-5646-9CC4-F8034F667D8B}"/>
              </a:ext>
            </a:extLst>
          </p:cNvPr>
          <p:cNvPicPr>
            <a:picLocks noChangeAspect="1"/>
          </p:cNvPicPr>
          <p:nvPr/>
        </p:nvPicPr>
        <p:blipFill>
          <a:blip r:embed="rId4"/>
          <a:stretch>
            <a:fillRect/>
          </a:stretch>
        </p:blipFill>
        <p:spPr>
          <a:xfrm>
            <a:off x="149020" y="1106201"/>
            <a:ext cx="8628016" cy="3207514"/>
          </a:xfrm>
          <a:prstGeom prst="rect">
            <a:avLst/>
          </a:prstGeom>
        </p:spPr>
      </p:pic>
      <p:sp>
        <p:nvSpPr>
          <p:cNvPr id="6" name="Rounded Rectangle 5">
            <a:extLst>
              <a:ext uri="{FF2B5EF4-FFF2-40B4-BE49-F238E27FC236}">
                <a16:creationId xmlns:a16="http://schemas.microsoft.com/office/drawing/2014/main" id="{A1DC52E5-B438-E64E-99E2-17C1EEB97B13}"/>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a:t>
            </a:r>
            <a:r>
              <a:rPr lang="en-US" sz="2800" b="1" dirty="0">
                <a:solidFill>
                  <a:srgbClr val="7030A0"/>
                </a:solidFill>
                <a:latin typeface="Corbel" panose="020B0503020204020204" pitchFamily="34" charset="0"/>
              </a:rPr>
              <a:t>achieves </a:t>
            </a:r>
            <a:r>
              <a:rPr lang="en-US" sz="2800" b="1" dirty="0">
                <a:solidFill>
                  <a:srgbClr val="7030A0"/>
                </a:solidFill>
                <a:latin typeface="Calibri" panose="020F0502020204030204" pitchFamily="34" charset="0"/>
                <a:cs typeface="Calibri" panose="020F0502020204030204" pitchFamily="34" charset="0"/>
              </a:rPr>
              <a:t>648× and 116× </a:t>
            </a:r>
            <a:r>
              <a:rPr lang="en-US" sz="2800" b="1" dirty="0">
                <a:solidFill>
                  <a:srgbClr val="7030A0"/>
                </a:solidFill>
                <a:latin typeface="Corbel" panose="020B0503020204020204" pitchFamily="34" charset="0"/>
              </a:rPr>
              <a:t>speedup </a:t>
            </a:r>
            <a:r>
              <a:rPr lang="en-US" sz="280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runs of BWA-MEM and Minimap</a:t>
            </a:r>
            <a:r>
              <a:rPr lang="en-US" sz="2800" dirty="0">
                <a:solidFill>
                  <a:schemeClr val="tx1"/>
                </a:solidFill>
                <a:latin typeface="Calibri" panose="020F0502020204030204" pitchFamily="34" charset="0"/>
                <a:cs typeface="Calibri" panose="020F0502020204030204" pitchFamily="34" charset="0"/>
              </a:rPr>
              <a:t>2</a:t>
            </a:r>
            <a:r>
              <a:rPr lang="en-US" sz="280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7030A0"/>
                </a:solidFill>
                <a:latin typeface="Corbel" panose="020B0503020204020204" pitchFamily="34" charset="0"/>
              </a:rPr>
              <a:t>reducing power consumption by </a:t>
            </a:r>
            <a:r>
              <a:rPr lang="en-US" sz="2800" b="1" dirty="0">
                <a:solidFill>
                  <a:srgbClr val="7030A0"/>
                </a:solidFill>
                <a:latin typeface="Calibri" panose="020F0502020204030204" pitchFamily="34" charset="0"/>
                <a:cs typeface="Calibri" panose="020F0502020204030204" pitchFamily="34" charset="0"/>
              </a:rPr>
              <a:t>34× and 37×</a:t>
            </a:r>
          </a:p>
        </p:txBody>
      </p:sp>
      <p:cxnSp>
        <p:nvCxnSpPr>
          <p:cNvPr id="7" name="Straight Arrow Connector 6">
            <a:extLst>
              <a:ext uri="{FF2B5EF4-FFF2-40B4-BE49-F238E27FC236}">
                <a16:creationId xmlns:a16="http://schemas.microsoft.com/office/drawing/2014/main" id="{396C383D-5393-8146-B3F8-2498387081B9}"/>
              </a:ext>
            </a:extLst>
          </p:cNvPr>
          <p:cNvCxnSpPr/>
          <p:nvPr/>
        </p:nvCxnSpPr>
        <p:spPr>
          <a:xfrm>
            <a:off x="7525577" y="2407024"/>
            <a:ext cx="0" cy="92784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8082132" y="2051085"/>
            <a:ext cx="0" cy="703656"/>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7243630" y="20764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648×</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793965" y="1739702"/>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116×</a:t>
            </a:r>
            <a:endParaRPr lang="en-US" sz="2000" dirty="0">
              <a:solidFill>
                <a:srgbClr val="C00000"/>
              </a:solidFill>
            </a:endParaRPr>
          </a:p>
        </p:txBody>
      </p:sp>
      <p:sp>
        <p:nvSpPr>
          <p:cNvPr id="11" name="Rectangle 10">
            <a:extLst>
              <a:ext uri="{FF2B5EF4-FFF2-40B4-BE49-F238E27FC236}">
                <a16:creationId xmlns:a16="http://schemas.microsoft.com/office/drawing/2014/main" id="{BC4CAA08-2ECC-6A41-902E-FFDDF62FB5E2}"/>
              </a:ext>
            </a:extLst>
          </p:cNvPr>
          <p:cNvSpPr/>
          <p:nvPr/>
        </p:nvSpPr>
        <p:spPr>
          <a:xfrm>
            <a:off x="366963" y="4409015"/>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2520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78</a:t>
            </a:fld>
            <a:endParaRPr lang="en-US" dirty="0"/>
          </a:p>
        </p:txBody>
      </p:sp>
      <p:pic>
        <p:nvPicPr>
          <p:cNvPr id="13" name="Picture 12">
            <a:extLst>
              <a:ext uri="{FF2B5EF4-FFF2-40B4-BE49-F238E27FC236}">
                <a16:creationId xmlns:a16="http://schemas.microsoft.com/office/drawing/2014/main" id="{0672F822-8074-3E4C-BACB-AF21FFAE310E}"/>
              </a:ext>
            </a:extLst>
          </p:cNvPr>
          <p:cNvPicPr>
            <a:picLocks noChangeAspect="1"/>
          </p:cNvPicPr>
          <p:nvPr/>
        </p:nvPicPr>
        <p:blipFill>
          <a:blip r:embed="rId4"/>
          <a:stretch>
            <a:fillRect/>
          </a:stretch>
        </p:blipFill>
        <p:spPr>
          <a:xfrm>
            <a:off x="0" y="1074378"/>
            <a:ext cx="9144000" cy="2477954"/>
          </a:xfrm>
          <a:prstGeom prst="rect">
            <a:avLst/>
          </a:prstGeom>
        </p:spPr>
      </p:pic>
      <p:sp>
        <p:nvSpPr>
          <p:cNvPr id="14" name="Rounded Rectangle 13">
            <a:extLst>
              <a:ext uri="{FF2B5EF4-FFF2-40B4-BE49-F238E27FC236}">
                <a16:creationId xmlns:a16="http://schemas.microsoft.com/office/drawing/2014/main" id="{D17041D0-FB91-B540-B17C-34FFF01BD4D6}"/>
              </a:ext>
            </a:extLst>
          </p:cNvPr>
          <p:cNvSpPr/>
          <p:nvPr/>
        </p:nvSpPr>
        <p:spPr>
          <a:xfrm>
            <a:off x="366964" y="3880021"/>
            <a:ext cx="8410072" cy="2145406"/>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dirty="0">
                <a:solidFill>
                  <a:schemeClr val="tx1"/>
                </a:solidFill>
                <a:latin typeface="Corbel" panose="020B0503020204020204" pitchFamily="34" charset="0"/>
              </a:rPr>
              <a:t>GenASM provides </a:t>
            </a:r>
            <a:r>
              <a:rPr lang="en-US" sz="2800" b="1" dirty="0">
                <a:solidFill>
                  <a:srgbClr val="7030A0"/>
                </a:solidFill>
                <a:latin typeface="Calibri" panose="020F0502020204030204" pitchFamily="34" charset="0"/>
              </a:rPr>
              <a:t>3.9× better throughput</a:t>
            </a:r>
            <a:r>
              <a:rPr lang="en-US" sz="2800" b="1" dirty="0">
                <a:solidFill>
                  <a:schemeClr val="tx1"/>
                </a:solidFill>
                <a:latin typeface="Calibri" panose="020F0502020204030204" pitchFamily="34" charset="0"/>
              </a:rPr>
              <a:t>, </a:t>
            </a:r>
          </a:p>
          <a:p>
            <a:pPr marL="15875" lvl="1" algn="ctr">
              <a:lnSpc>
                <a:spcPct val="110000"/>
              </a:lnSpc>
            </a:pPr>
            <a:r>
              <a:rPr lang="en-US" sz="2800" b="1" dirty="0">
                <a:solidFill>
                  <a:srgbClr val="7030A0"/>
                </a:solidFill>
                <a:latin typeface="Corbel" panose="020B0503020204020204" pitchFamily="34" charset="0"/>
              </a:rPr>
              <a:t>6.6× the throughput per unit area</a:t>
            </a:r>
            <a:r>
              <a:rPr lang="en-US" sz="2800" dirty="0">
                <a:solidFill>
                  <a:schemeClr val="tx1"/>
                </a:solidFill>
                <a:latin typeface="Corbel" panose="020B0503020204020204" pitchFamily="34" charset="0"/>
              </a:rPr>
              <a:t>, and </a:t>
            </a:r>
          </a:p>
          <a:p>
            <a:pPr marL="15875" lvl="1" algn="ctr">
              <a:lnSpc>
                <a:spcPct val="110000"/>
              </a:lnSpc>
            </a:pPr>
            <a:r>
              <a:rPr lang="en-US" sz="2800" b="1" dirty="0">
                <a:solidFill>
                  <a:srgbClr val="7030A0"/>
                </a:solidFill>
                <a:latin typeface="Calibri" panose="020F0502020204030204" pitchFamily="34" charset="0"/>
                <a:cs typeface="Calibri" panose="020F0502020204030204" pitchFamily="34" charset="0"/>
              </a:rPr>
              <a:t>10.5×</a:t>
            </a:r>
            <a:r>
              <a:rPr lang="en-US" sz="2800" b="1" dirty="0">
                <a:solidFill>
                  <a:srgbClr val="7030A0"/>
                </a:solidFill>
                <a:latin typeface="Corbel" panose="020B0503020204020204" pitchFamily="34" charset="0"/>
              </a:rPr>
              <a:t> the throughput per unit power</a:t>
            </a:r>
            <a:r>
              <a:rPr lang="en-US" sz="2800" dirty="0">
                <a:solidFill>
                  <a:schemeClr val="tx1"/>
                </a:solidFill>
                <a:latin typeface="Corbel" panose="020B0503020204020204" pitchFamily="34" charset="0"/>
              </a:rPr>
              <a:t>, </a:t>
            </a:r>
          </a:p>
          <a:p>
            <a:pPr marL="15875" lvl="1" algn="ctr">
              <a:lnSpc>
                <a:spcPct val="110000"/>
              </a:lnSpc>
            </a:pPr>
            <a:r>
              <a:rPr lang="en-US" sz="2800" dirty="0">
                <a:solidFill>
                  <a:schemeClr val="tx1"/>
                </a:solidFill>
                <a:latin typeface="Corbel" panose="020B0503020204020204" pitchFamily="34" charset="0"/>
              </a:rPr>
              <a:t>compared to GACT of Darwin</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15B9D752-4B1D-1F40-A5B7-CE4FC01F130D}"/>
              </a:ext>
            </a:extLst>
          </p:cNvPr>
          <p:cNvCxnSpPr>
            <a:cxnSpLocks/>
          </p:cNvCxnSpPr>
          <p:nvPr/>
        </p:nvCxnSpPr>
        <p:spPr>
          <a:xfrm>
            <a:off x="8519772" y="1762751"/>
            <a:ext cx="0" cy="22001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4213C-5933-F14F-B8A9-42CF7BFFEEF2}"/>
              </a:ext>
            </a:extLst>
          </p:cNvPr>
          <p:cNvSpPr/>
          <p:nvPr/>
        </p:nvSpPr>
        <p:spPr>
          <a:xfrm>
            <a:off x="8272110" y="1435062"/>
            <a:ext cx="641522"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3.9×</a:t>
            </a:r>
            <a:endParaRPr lang="en-US" sz="2000" dirty="0">
              <a:solidFill>
                <a:srgbClr val="C00000"/>
              </a:solidFill>
            </a:endParaRPr>
          </a:p>
        </p:txBody>
      </p:sp>
      <p:sp>
        <p:nvSpPr>
          <p:cNvPr id="9" name="Rectangle 8">
            <a:extLst>
              <a:ext uri="{FF2B5EF4-FFF2-40B4-BE49-F238E27FC236}">
                <a16:creationId xmlns:a16="http://schemas.microsoft.com/office/drawing/2014/main" id="{05E5780C-F6BB-E84F-A953-24566DF862BE}"/>
              </a:ext>
            </a:extLst>
          </p:cNvPr>
          <p:cNvSpPr/>
          <p:nvPr/>
        </p:nvSpPr>
        <p:spPr>
          <a:xfrm>
            <a:off x="366963" y="3880021"/>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35066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B6E63-481F-E849-931B-31532AF4585F}"/>
              </a:ext>
            </a:extLst>
          </p:cNvPr>
          <p:cNvPicPr>
            <a:picLocks noChangeAspect="1"/>
          </p:cNvPicPr>
          <p:nvPr/>
        </p:nvPicPr>
        <p:blipFill>
          <a:blip r:embed="rId4"/>
          <a:stretch>
            <a:fillRect/>
          </a:stretch>
        </p:blipFill>
        <p:spPr>
          <a:xfrm>
            <a:off x="565141" y="1111757"/>
            <a:ext cx="8013717" cy="2686987"/>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Short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79</a:t>
            </a:fld>
            <a:endParaRPr lang="en-US" dirty="0"/>
          </a:p>
        </p:txBody>
      </p:sp>
      <p:sp>
        <p:nvSpPr>
          <p:cNvPr id="6" name="Rounded Rectangle 5">
            <a:extLst>
              <a:ext uri="{FF2B5EF4-FFF2-40B4-BE49-F238E27FC236}">
                <a16:creationId xmlns:a16="http://schemas.microsoft.com/office/drawing/2014/main" id="{A1DC52E5-B438-E64E-99E2-17C1EEB97B13}"/>
              </a:ext>
            </a:extLst>
          </p:cNvPr>
          <p:cNvSpPr/>
          <p:nvPr/>
        </p:nvSpPr>
        <p:spPr>
          <a:xfrm>
            <a:off x="366963" y="3803791"/>
            <a:ext cx="8410072" cy="12600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a:t>
            </a:r>
            <a:r>
              <a:rPr lang="en-US" sz="2350" b="1" dirty="0">
                <a:solidFill>
                  <a:srgbClr val="7030A0"/>
                </a:solidFill>
                <a:latin typeface="Corbel" panose="020B0503020204020204" pitchFamily="34" charset="0"/>
              </a:rPr>
              <a:t>achieves </a:t>
            </a:r>
            <a:r>
              <a:rPr lang="en-US" sz="2350" b="1" dirty="0">
                <a:solidFill>
                  <a:srgbClr val="7030A0"/>
                </a:solidFill>
                <a:latin typeface="Calibri" panose="020F0502020204030204" pitchFamily="34" charset="0"/>
                <a:cs typeface="Calibri" panose="020F0502020204030204" pitchFamily="34" charset="0"/>
              </a:rPr>
              <a:t>111× and 158× </a:t>
            </a:r>
            <a:r>
              <a:rPr lang="en-US" sz="2350" b="1" dirty="0">
                <a:solidFill>
                  <a:srgbClr val="7030A0"/>
                </a:solidFill>
                <a:latin typeface="Corbel" panose="020B0503020204020204" pitchFamily="34" charset="0"/>
              </a:rPr>
              <a:t>speedup </a:t>
            </a:r>
            <a:r>
              <a:rPr lang="en-US" sz="235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350" dirty="0">
                <a:solidFill>
                  <a:schemeClr val="tx1"/>
                </a:solidFill>
                <a:latin typeface="Calibri" panose="020F0502020204030204" pitchFamily="34" charset="0"/>
                <a:cs typeface="Calibri" panose="020F0502020204030204" pitchFamily="34" charset="0"/>
              </a:rPr>
              <a:t>12</a:t>
            </a:r>
            <a:r>
              <a:rPr lang="en-US" sz="2350" dirty="0">
                <a:solidFill>
                  <a:schemeClr val="tx1"/>
                </a:solidFill>
                <a:latin typeface="Corbel" panose="020B0503020204020204" pitchFamily="34" charset="0"/>
              </a:rPr>
              <a:t>-thread runs of BWA-MEM and Minimap</a:t>
            </a:r>
            <a:r>
              <a:rPr lang="en-US" sz="2350" dirty="0">
                <a:solidFill>
                  <a:schemeClr val="tx1"/>
                </a:solidFill>
                <a:latin typeface="Calibri" panose="020F0502020204030204" pitchFamily="34" charset="0"/>
                <a:cs typeface="Calibri" panose="020F0502020204030204" pitchFamily="34" charset="0"/>
              </a:rPr>
              <a:t>2</a:t>
            </a:r>
            <a:r>
              <a:rPr lang="en-US" sz="235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while </a:t>
            </a:r>
            <a:r>
              <a:rPr lang="en-US" sz="2350" b="1" dirty="0">
                <a:solidFill>
                  <a:srgbClr val="7030A0"/>
                </a:solidFill>
                <a:latin typeface="Corbel" panose="020B0503020204020204" pitchFamily="34" charset="0"/>
              </a:rPr>
              <a:t>reducing power consumption by </a:t>
            </a:r>
            <a:r>
              <a:rPr lang="en-US" sz="2350" b="1" dirty="0">
                <a:solidFill>
                  <a:srgbClr val="7030A0"/>
                </a:solidFill>
                <a:latin typeface="Calibri" panose="020F0502020204030204" pitchFamily="34" charset="0"/>
                <a:cs typeface="Calibri" panose="020F0502020204030204" pitchFamily="34" charset="0"/>
              </a:rPr>
              <a:t>33× and 31×</a:t>
            </a:r>
          </a:p>
        </p:txBody>
      </p:sp>
      <p:cxnSp>
        <p:nvCxnSpPr>
          <p:cNvPr id="7" name="Straight Arrow Connector 6">
            <a:extLst>
              <a:ext uri="{FF2B5EF4-FFF2-40B4-BE49-F238E27FC236}">
                <a16:creationId xmlns:a16="http://schemas.microsoft.com/office/drawing/2014/main" id="{396C383D-5393-8146-B3F8-2498387081B9}"/>
              </a:ext>
            </a:extLst>
          </p:cNvPr>
          <p:cNvCxnSpPr>
            <a:cxnSpLocks/>
          </p:cNvCxnSpPr>
          <p:nvPr/>
        </p:nvCxnSpPr>
        <p:spPr>
          <a:xfrm>
            <a:off x="7146939" y="2051222"/>
            <a:ext cx="0" cy="448422"/>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7802486" y="1865870"/>
            <a:ext cx="0" cy="47534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6868735" y="1729010"/>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111×</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516375" y="15726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158×</a:t>
            </a:r>
            <a:endParaRPr lang="en-US" sz="2000" dirty="0">
              <a:solidFill>
                <a:srgbClr val="C00000"/>
              </a:solidFill>
            </a:endParaRPr>
          </a:p>
        </p:txBody>
      </p:sp>
      <p:sp>
        <p:nvSpPr>
          <p:cNvPr id="14" name="Rounded Rectangle 13">
            <a:extLst>
              <a:ext uri="{FF2B5EF4-FFF2-40B4-BE49-F238E27FC236}">
                <a16:creationId xmlns:a16="http://schemas.microsoft.com/office/drawing/2014/main" id="{4055BDF3-E0DC-CA49-992C-78CF25492C70}"/>
              </a:ext>
            </a:extLst>
          </p:cNvPr>
          <p:cNvSpPr/>
          <p:nvPr/>
        </p:nvSpPr>
        <p:spPr>
          <a:xfrm>
            <a:off x="366963" y="5134110"/>
            <a:ext cx="8410072" cy="12636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7030A0"/>
                </a:solidFill>
                <a:latin typeface="Calibri" panose="020F0502020204030204" pitchFamily="34" charset="0"/>
              </a:rPr>
              <a:t>1.9× better throughput</a:t>
            </a:r>
            <a:r>
              <a:rPr lang="en-US" sz="2350" dirty="0">
                <a:solidFill>
                  <a:schemeClr val="tx1"/>
                </a:solidFill>
                <a:latin typeface="Calibri" panose="020F0502020204030204" pitchFamily="34" charset="0"/>
              </a:rPr>
              <a:t> and </a:t>
            </a:r>
          </a:p>
          <a:p>
            <a:pPr marL="15875" lvl="1" algn="ctr">
              <a:lnSpc>
                <a:spcPct val="110000"/>
              </a:lnSpc>
            </a:pPr>
            <a:r>
              <a:rPr lang="en-US" sz="2350" dirty="0">
                <a:solidFill>
                  <a:schemeClr val="tx1"/>
                </a:solidFill>
                <a:latin typeface="Calibri" panose="020F0502020204030204" pitchFamily="34" charset="0"/>
              </a:rPr>
              <a:t>uses</a:t>
            </a:r>
            <a:r>
              <a:rPr lang="en-US" sz="2350" b="1" dirty="0">
                <a:solidFill>
                  <a:schemeClr val="tx1"/>
                </a:solidFill>
                <a:latin typeface="Calibri" panose="020F0502020204030204" pitchFamily="34" charset="0"/>
              </a:rPr>
              <a:t> </a:t>
            </a:r>
            <a:r>
              <a:rPr lang="en-US" sz="2350" b="1" dirty="0">
                <a:solidFill>
                  <a:srgbClr val="7030A0"/>
                </a:solidFill>
                <a:latin typeface="Calibri" panose="020F0502020204030204" pitchFamily="34" charset="0"/>
              </a:rPr>
              <a:t>63% less logic area</a:t>
            </a:r>
            <a:r>
              <a:rPr lang="en-US" sz="2350" b="1" dirty="0">
                <a:solidFill>
                  <a:srgbClr val="7030A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7030A0"/>
                </a:solidFill>
                <a:latin typeface="Calibri" panose="020F0502020204030204" pitchFamily="34" charset="0"/>
              </a:rPr>
              <a:t>82% less logic power</a:t>
            </a:r>
            <a:r>
              <a:rPr lang="en-US" sz="2350" dirty="0">
                <a:solidFill>
                  <a:schemeClr val="tx1"/>
                </a:solidFill>
                <a:latin typeface="Calibri" panose="020F0502020204030204" pitchFamily="34" charset="0"/>
              </a:rPr>
              <a:t>, </a:t>
            </a:r>
          </a:p>
          <a:p>
            <a:pPr marL="15875" lvl="1" algn="ctr">
              <a:lnSpc>
                <a:spcPct val="110000"/>
              </a:lnSpc>
            </a:pPr>
            <a:r>
              <a:rPr lang="en-US" sz="2350" dirty="0">
                <a:solidFill>
                  <a:schemeClr val="tx1"/>
                </a:solidFill>
                <a:latin typeface="Corbel" panose="020B0503020204020204" pitchFamily="34" charset="0"/>
              </a:rPr>
              <a:t>compared to </a:t>
            </a:r>
            <a:r>
              <a:rPr lang="en-US" sz="2350" dirty="0" err="1">
                <a:solidFill>
                  <a:schemeClr val="tx1"/>
                </a:solidFill>
                <a:latin typeface="Corbel" panose="020B0503020204020204" pitchFamily="34" charset="0"/>
              </a:rPr>
              <a:t>SillaX</a:t>
            </a:r>
            <a:r>
              <a:rPr lang="en-US" sz="2350" dirty="0">
                <a:solidFill>
                  <a:schemeClr val="tx1"/>
                </a:solidFill>
                <a:latin typeface="Corbel" panose="020B0503020204020204" pitchFamily="34" charset="0"/>
              </a:rPr>
              <a:t> of </a:t>
            </a:r>
            <a:r>
              <a:rPr lang="en-US" sz="2350" dirty="0" err="1">
                <a:solidFill>
                  <a:schemeClr val="tx1"/>
                </a:solidFill>
                <a:latin typeface="Corbel" panose="020B0503020204020204" pitchFamily="34" charset="0"/>
              </a:rPr>
              <a:t>GenAx</a:t>
            </a:r>
            <a:endParaRPr lang="en-US" sz="2350" b="1"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022A682C-A102-E140-ADAE-2D60FDFA0E77}"/>
              </a:ext>
            </a:extLst>
          </p:cNvPr>
          <p:cNvSpPr/>
          <p:nvPr/>
        </p:nvSpPr>
        <p:spPr>
          <a:xfrm>
            <a:off x="366963" y="5134110"/>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16" name="Rectangle 15">
            <a:extLst>
              <a:ext uri="{FF2B5EF4-FFF2-40B4-BE49-F238E27FC236}">
                <a16:creationId xmlns:a16="http://schemas.microsoft.com/office/drawing/2014/main" id="{9EBA66A9-88E1-174A-9648-199D0B1768EF}"/>
              </a:ext>
            </a:extLst>
          </p:cNvPr>
          <p:cNvSpPr/>
          <p:nvPr/>
        </p:nvSpPr>
        <p:spPr>
          <a:xfrm>
            <a:off x="366963" y="3798744"/>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13774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4" grpId="0" animBg="1"/>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marL="454025" lvl="0" indent="-300037" algn="l" rtl="0">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8</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519351"/>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ACGTACGT</a:t>
            </a: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77546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80</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rgbClr val="00B050"/>
              </a:buClr>
              <a:buFont typeface="Wingdings" pitchFamily="2" charset="2"/>
              <a:buAutoNum type="arabicParenBoth"/>
            </a:pPr>
            <a:r>
              <a:rPr lang="en-US" sz="24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400" dirty="0">
                <a:solidFill>
                  <a:schemeClr val="tx1"/>
                </a:solidFill>
              </a:rPr>
              <a:t>Quickly identify and </a:t>
            </a:r>
            <a:r>
              <a:rPr lang="en-US" sz="2400" dirty="0">
                <a:solidFill>
                  <a:srgbClr val="00B050"/>
                </a:solidFill>
              </a:rPr>
              <a:t>filter out the unlikely</a:t>
            </a:r>
            <a:r>
              <a:rPr lang="en-US" sz="2400" dirty="0">
                <a:solidFill>
                  <a:schemeClr val="tx1"/>
                </a:solidFill>
              </a:rPr>
              <a:t> candidate reference regions for each read</a:t>
            </a:r>
            <a:endParaRPr lang="en-US" sz="2400" b="1" dirty="0">
              <a:solidFill>
                <a:schemeClr val="tx1"/>
              </a:solidFill>
            </a:endParaRPr>
          </a:p>
          <a:p>
            <a:pPr marL="500063" indent="-360363">
              <a:lnSpc>
                <a:spcPct val="120000"/>
              </a:lnSpc>
              <a:spcBef>
                <a:spcPts val="4800"/>
              </a:spcBef>
              <a:spcAft>
                <a:spcPts val="0"/>
              </a:spcAft>
              <a:buClr>
                <a:schemeClr val="bg1">
                  <a:lumMod val="65000"/>
                </a:schemeClr>
              </a:buClr>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12" name="Rounded Rectangle 11">
            <a:extLst>
              <a:ext uri="{FF2B5EF4-FFF2-40B4-BE49-F238E27FC236}">
                <a16:creationId xmlns:a16="http://schemas.microsoft.com/office/drawing/2014/main" id="{B104FA84-4891-C24F-B768-EBDD84C118E6}"/>
              </a:ext>
            </a:extLst>
          </p:cNvPr>
          <p:cNvSpPr/>
          <p:nvPr/>
        </p:nvSpPr>
        <p:spPr>
          <a:xfrm>
            <a:off x="366963" y="3156194"/>
            <a:ext cx="8410072" cy="1440067"/>
          </a:xfrm>
          <a:prstGeom prst="roundRect">
            <a:avLst>
              <a:gd name="adj" fmla="val 7378"/>
            </a:avLst>
          </a:prstGeom>
          <a:solidFill>
            <a:srgbClr val="098B43">
              <a:alpha val="15000"/>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231544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01792"/>
            <a:ext cx="8410073" cy="5275384"/>
          </a:xfrm>
        </p:spPr>
        <p:txBody>
          <a:bodyPr>
            <a:noAutofit/>
          </a:bodyPr>
          <a:lstStyle/>
          <a:p>
            <a:pPr marL="312738" indent="-296863">
              <a:lnSpc>
                <a:spcPct val="120000"/>
              </a:lnSpc>
              <a:spcBef>
                <a:spcPts val="0"/>
              </a:spcBef>
              <a:spcAft>
                <a:spcPts val="600"/>
              </a:spcAft>
            </a:pPr>
            <a:r>
              <a:rPr lang="en-US" sz="2200" dirty="0">
                <a:solidFill>
                  <a:schemeClr val="tx1"/>
                </a:solidFill>
              </a:rPr>
              <a:t>Compared to </a:t>
            </a:r>
            <a:r>
              <a:rPr lang="en-US" sz="2200" dirty="0">
                <a:solidFill>
                  <a:srgbClr val="00B050"/>
                </a:solidFill>
              </a:rPr>
              <a:t>Shouji</a:t>
            </a:r>
            <a:r>
              <a:rPr lang="en-US" sz="2200" dirty="0">
                <a:solidFill>
                  <a:schemeClr val="tx1"/>
                </a:solidFill>
              </a:rPr>
              <a:t>:</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3.7× </a:t>
            </a:r>
            <a:r>
              <a:rPr lang="en-US" sz="2200" dirty="0">
                <a:solidFill>
                  <a:schemeClr val="tx1"/>
                </a:solidFill>
                <a:latin typeface="Calibri" panose="020F0502020204030204" pitchFamily="34" charset="0"/>
              </a:rPr>
              <a:t>speedup</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1.7× </a:t>
            </a:r>
            <a:r>
              <a:rPr lang="en-US" sz="2200" dirty="0">
                <a:solidFill>
                  <a:schemeClr val="tx1"/>
                </a:solidFill>
                <a:latin typeface="Calibri" panose="020F0502020204030204" pitchFamily="34" charset="0"/>
              </a:rPr>
              <a:t>less power consumption</a:t>
            </a:r>
          </a:p>
          <a:p>
            <a:pPr marL="625475" lvl="1">
              <a:lnSpc>
                <a:spcPct val="120000"/>
              </a:lnSpc>
              <a:spcBef>
                <a:spcPts val="0"/>
              </a:spcBef>
              <a:spcAft>
                <a:spcPts val="600"/>
              </a:spcAft>
            </a:pPr>
            <a:r>
              <a:rPr lang="en-US" sz="2200" b="1" dirty="0">
                <a:solidFill>
                  <a:srgbClr val="00B050"/>
                </a:solidFill>
              </a:rPr>
              <a:t>False accept rate of </a:t>
            </a:r>
            <a:r>
              <a:rPr lang="en-US" sz="2200" b="1" dirty="0">
                <a:solidFill>
                  <a:srgbClr val="00B050"/>
                </a:solidFill>
                <a:latin typeface="Calibri" panose="020F0502020204030204" pitchFamily="34" charset="0"/>
              </a:rPr>
              <a:t>0.02% </a:t>
            </a:r>
            <a:r>
              <a:rPr lang="en-US" sz="2200" dirty="0">
                <a:solidFill>
                  <a:schemeClr val="tx1"/>
                </a:solidFill>
                <a:latin typeface="Calibri" panose="020F0502020204030204" pitchFamily="34" charset="0"/>
              </a:rPr>
              <a:t>for GenASM vs. 4% for Shouji</a:t>
            </a:r>
          </a:p>
          <a:p>
            <a:pPr marL="625475" lvl="1">
              <a:lnSpc>
                <a:spcPct val="120000"/>
              </a:lnSpc>
              <a:spcBef>
                <a:spcPts val="0"/>
              </a:spcBef>
              <a:spcAft>
                <a:spcPts val="600"/>
              </a:spcAft>
            </a:pPr>
            <a:r>
              <a:rPr lang="en-US" sz="2200" b="1" dirty="0">
                <a:solidFill>
                  <a:srgbClr val="00B050"/>
                </a:solidFill>
              </a:rPr>
              <a:t>False reject rate of </a:t>
            </a:r>
            <a:r>
              <a:rPr lang="en-US" sz="2200" b="1" dirty="0">
                <a:solidFill>
                  <a:srgbClr val="00B050"/>
                </a:solidFill>
                <a:latin typeface="Calibri" panose="020F0502020204030204" pitchFamily="34" charset="0"/>
              </a:rPr>
              <a:t>0</a:t>
            </a:r>
            <a:r>
              <a:rPr lang="en-US" sz="2200" b="1" dirty="0">
                <a:solidFill>
                  <a:srgbClr val="00B050"/>
                </a:solidFill>
              </a:rPr>
              <a:t>% </a:t>
            </a:r>
            <a:r>
              <a:rPr lang="en-US" sz="2200" dirty="0">
                <a:solidFill>
                  <a:schemeClr val="tx1"/>
                </a:solidFill>
                <a:latin typeface="Calibri" panose="020F0502020204030204" pitchFamily="34" charset="0"/>
              </a:rPr>
              <a:t>for both GenASM and Shouji</a:t>
            </a:r>
            <a:endParaRPr lang="en-US" sz="2200" b="1" dirty="0">
              <a:solidFill>
                <a:srgbClr val="00B050"/>
              </a:solidFill>
            </a:endParaRPr>
          </a:p>
          <a:p>
            <a:pPr marL="177800" indent="0">
              <a:lnSpc>
                <a:spcPct val="110000"/>
              </a:lnSpc>
              <a:spcBef>
                <a:spcPts val="0"/>
              </a:spcBef>
              <a:spcAft>
                <a:spcPts val="0"/>
              </a:spcAft>
              <a:buNone/>
            </a:pPr>
            <a:endParaRPr lang="en-US" sz="2200"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81</a:t>
            </a:fld>
            <a:endParaRPr lang="en-US" dirty="0"/>
          </a:p>
        </p:txBody>
      </p:sp>
      <p:sp>
        <p:nvSpPr>
          <p:cNvPr id="5" name="Rounded Rectangle 4">
            <a:extLst>
              <a:ext uri="{FF2B5EF4-FFF2-40B4-BE49-F238E27FC236}">
                <a16:creationId xmlns:a16="http://schemas.microsoft.com/office/drawing/2014/main" id="{F45CFE04-D755-6244-8EA3-3EFD117CD737}"/>
              </a:ext>
            </a:extLst>
          </p:cNvPr>
          <p:cNvSpPr/>
          <p:nvPr/>
        </p:nvSpPr>
        <p:spPr>
          <a:xfrm>
            <a:off x="366963" y="3900232"/>
            <a:ext cx="8410073" cy="2195768"/>
          </a:xfrm>
          <a:prstGeom prst="roundRect">
            <a:avLst>
              <a:gd name="adj" fmla="val 7378"/>
            </a:avLst>
          </a:prstGeom>
          <a:solidFill>
            <a:srgbClr val="098B43">
              <a:alpha val="14902"/>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is </a:t>
            </a:r>
            <a:r>
              <a:rPr lang="en-US" sz="2800" b="1" dirty="0">
                <a:solidFill>
                  <a:srgbClr val="00B050"/>
                </a:solidFill>
              </a:rPr>
              <a:t>more efficient in terms of </a:t>
            </a:r>
          </a:p>
          <a:p>
            <a:pPr marL="15875" lvl="1" algn="ctr">
              <a:lnSpc>
                <a:spcPct val="110000"/>
              </a:lnSpc>
              <a:spcBef>
                <a:spcPts val="0"/>
              </a:spcBef>
              <a:spcAft>
                <a:spcPts val="0"/>
              </a:spcAft>
            </a:pPr>
            <a:r>
              <a:rPr lang="en-US" sz="2800" b="1" dirty="0">
                <a:solidFill>
                  <a:srgbClr val="00B050"/>
                </a:solidFill>
              </a:rPr>
              <a:t>both speed and power consumption</a:t>
            </a:r>
            <a:r>
              <a:rPr lang="en-US" sz="2800" dirty="0">
                <a:solidFill>
                  <a:schemeClr val="tx1"/>
                </a:solidFill>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significantly improving the accuracy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of pre-alignment filtering</a:t>
            </a:r>
          </a:p>
        </p:txBody>
      </p:sp>
      <p:sp>
        <p:nvSpPr>
          <p:cNvPr id="9" name="Rectangle 8">
            <a:extLst>
              <a:ext uri="{FF2B5EF4-FFF2-40B4-BE49-F238E27FC236}">
                <a16:creationId xmlns:a16="http://schemas.microsoft.com/office/drawing/2014/main" id="{E0BC0EEA-0BC7-8A40-A9DF-9B721B6A1677}"/>
              </a:ext>
            </a:extLst>
          </p:cNvPr>
          <p:cNvSpPr/>
          <p:nvPr/>
        </p:nvSpPr>
        <p:spPr>
          <a:xfrm>
            <a:off x="366963" y="3917167"/>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941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82</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chemeClr val="bg1">
                  <a:lumMod val="65000"/>
                </a:schemeClr>
              </a:buClr>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rgbClr val="FE6200"/>
              </a:buClr>
              <a:buAutoNum type="arabicParenBoth"/>
            </a:pPr>
            <a:r>
              <a:rPr lang="en-US" sz="2400" b="1" dirty="0">
                <a:solidFill>
                  <a:srgbClr val="FE6200"/>
                </a:solidFill>
              </a:rPr>
              <a:t>Edit Distance Calculation</a:t>
            </a:r>
          </a:p>
          <a:p>
            <a:pPr lvl="1" indent="-217488">
              <a:lnSpc>
                <a:spcPct val="120000"/>
              </a:lnSpc>
              <a:spcBef>
                <a:spcPts val="0"/>
              </a:spcBef>
              <a:spcAft>
                <a:spcPts val="0"/>
              </a:spcAft>
              <a:buClr>
                <a:srgbClr val="FE6200"/>
              </a:buClr>
            </a:pPr>
            <a:r>
              <a:rPr lang="en-US" sz="2400" dirty="0">
                <a:solidFill>
                  <a:schemeClr val="tx1"/>
                </a:solidFill>
              </a:rPr>
              <a:t>Measure the </a:t>
            </a:r>
            <a:r>
              <a:rPr lang="en-US" sz="2400" dirty="0">
                <a:solidFill>
                  <a:srgbClr val="FE6200"/>
                </a:solidFill>
              </a:rPr>
              <a:t>similarity</a:t>
            </a:r>
            <a:r>
              <a:rPr lang="en-US" sz="2400" dirty="0"/>
              <a:t> or </a:t>
            </a:r>
            <a:r>
              <a:rPr lang="en-US" sz="2400" dirty="0">
                <a:solidFill>
                  <a:srgbClr val="FE6200"/>
                </a:solidFill>
              </a:rPr>
              <a:t>distance</a:t>
            </a:r>
            <a:r>
              <a:rPr lang="en-US" sz="2400" dirty="0"/>
              <a:t> </a:t>
            </a:r>
            <a:r>
              <a:rPr lang="en-US" sz="2400" dirty="0">
                <a:solidFill>
                  <a:schemeClr val="tx1"/>
                </a:solidFill>
              </a:rPr>
              <a:t>between two sequences</a:t>
            </a:r>
          </a:p>
        </p:txBody>
      </p:sp>
      <p:sp>
        <p:nvSpPr>
          <p:cNvPr id="12" name="Rounded Rectangle 11">
            <a:extLst>
              <a:ext uri="{FF2B5EF4-FFF2-40B4-BE49-F238E27FC236}">
                <a16:creationId xmlns:a16="http://schemas.microsoft.com/office/drawing/2014/main" id="{E8958949-062C-1D44-87E2-C5D0839F8949}"/>
              </a:ext>
            </a:extLst>
          </p:cNvPr>
          <p:cNvSpPr/>
          <p:nvPr/>
        </p:nvSpPr>
        <p:spPr>
          <a:xfrm>
            <a:off x="366963" y="5048623"/>
            <a:ext cx="8410072" cy="1047403"/>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5893868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307316F-7014-A94A-A108-82568621BC26}"/>
              </a:ext>
            </a:extLst>
          </p:cNvPr>
          <p:cNvPicPr>
            <a:picLocks noChangeAspect="1"/>
          </p:cNvPicPr>
          <p:nvPr/>
        </p:nvPicPr>
        <p:blipFill rotWithShape="1">
          <a:blip r:embed="rId4"/>
          <a:srcRect t="3406"/>
          <a:stretch/>
        </p:blipFill>
        <p:spPr>
          <a:xfrm>
            <a:off x="460157" y="1182391"/>
            <a:ext cx="8223683" cy="2287872"/>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83</a:t>
            </a:fld>
            <a:endParaRPr lang="en-US" dirty="0"/>
          </a:p>
        </p:txBody>
      </p:sp>
      <p:sp>
        <p:nvSpPr>
          <p:cNvPr id="10" name="Rounded Rectangle 9">
            <a:extLst>
              <a:ext uri="{FF2B5EF4-FFF2-40B4-BE49-F238E27FC236}">
                <a16:creationId xmlns:a16="http://schemas.microsoft.com/office/drawing/2014/main" id="{C3D176AC-ABB1-A74D-A195-A868900C5A58}"/>
              </a:ext>
            </a:extLst>
          </p:cNvPr>
          <p:cNvSpPr/>
          <p:nvPr/>
        </p:nvSpPr>
        <p:spPr>
          <a:xfrm>
            <a:off x="366962" y="3563073"/>
            <a:ext cx="8410072" cy="1695022"/>
          </a:xfrm>
          <a:prstGeom prst="roundRect">
            <a:avLst>
              <a:gd name="adj" fmla="val 3259"/>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146 – 1458×</a:t>
            </a:r>
            <a:r>
              <a:rPr lang="en-US" sz="2350" b="1" dirty="0">
                <a:solidFill>
                  <a:srgbClr val="FE620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627 – 12501× </a:t>
            </a:r>
            <a:r>
              <a:rPr lang="en-US" sz="2350" b="1" dirty="0">
                <a:solidFill>
                  <a:srgbClr val="FE6200"/>
                </a:solidFill>
                <a:latin typeface="Corbel" panose="020B0503020204020204" pitchFamily="34" charset="0"/>
              </a:rPr>
              <a:t>speedup, </a:t>
            </a:r>
          </a:p>
          <a:p>
            <a:pPr marL="15875" lvl="1" algn="ctr">
              <a:lnSpc>
                <a:spcPct val="110000"/>
              </a:lnSpc>
              <a:spcBef>
                <a:spcPts val="0"/>
              </a:spcBef>
              <a:spcAft>
                <a:spcPts val="0"/>
              </a:spcAft>
            </a:pPr>
            <a:r>
              <a:rPr lang="en-US" sz="2350" b="1" dirty="0">
                <a:solidFill>
                  <a:srgbClr val="FE6200"/>
                </a:solidFill>
                <a:latin typeface="Corbel" panose="020B0503020204020204" pitchFamily="34" charset="0"/>
              </a:rPr>
              <a:t>while reducing power consumption by </a:t>
            </a:r>
            <a:r>
              <a:rPr lang="en-US" sz="2350" b="1" dirty="0">
                <a:solidFill>
                  <a:srgbClr val="FE6200"/>
                </a:solidFill>
                <a:latin typeface="Calibri" panose="020F0502020204030204" pitchFamily="34" charset="0"/>
                <a:cs typeface="Calibri" panose="020F0502020204030204" pitchFamily="34" charset="0"/>
              </a:rPr>
              <a:t>548×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582×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for 100Kbp and </a:t>
            </a:r>
            <a:r>
              <a:rPr lang="en-US" sz="2350" dirty="0">
                <a:solidFill>
                  <a:schemeClr val="tx1"/>
                </a:solidFill>
                <a:latin typeface="Calibri" panose="020F0502020204030204" pitchFamily="34" charset="0"/>
                <a:cs typeface="Calibri" panose="020F0502020204030204" pitchFamily="34" charset="0"/>
              </a:rPr>
              <a:t>1</a:t>
            </a:r>
            <a:r>
              <a:rPr lang="en-US" sz="2350" dirty="0">
                <a:solidFill>
                  <a:schemeClr val="tx1"/>
                </a:solidFill>
                <a:latin typeface="Corbel" panose="020B0503020204020204" pitchFamily="34" charset="0"/>
              </a:rPr>
              <a:t>Mbp sequences, respectively, compared to Edlib</a:t>
            </a:r>
            <a:endParaRPr lang="en-US" sz="2350" b="1" dirty="0">
              <a:solidFill>
                <a:srgbClr val="FE6200"/>
              </a:solidFill>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DF0DA1E2-9379-934B-8CE2-EAB0A4EDA05F}"/>
              </a:ext>
            </a:extLst>
          </p:cNvPr>
          <p:cNvSpPr/>
          <p:nvPr/>
        </p:nvSpPr>
        <p:spPr>
          <a:xfrm>
            <a:off x="366964" y="5344772"/>
            <a:ext cx="8410072" cy="1043236"/>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9.3 – 400×</a:t>
            </a:r>
            <a:r>
              <a:rPr lang="en-US" sz="2350" b="1" dirty="0">
                <a:solidFill>
                  <a:srgbClr val="FE6200"/>
                </a:solidFill>
                <a:latin typeface="Corbel" panose="020B0503020204020204" pitchFamily="34" charset="0"/>
              </a:rPr>
              <a:t> speedup </a:t>
            </a:r>
            <a:r>
              <a:rPr lang="en-US" sz="2350" dirty="0">
                <a:solidFill>
                  <a:schemeClr val="tx1"/>
                </a:solidFill>
                <a:latin typeface="Corbel" panose="020B0503020204020204" pitchFamily="34" charset="0"/>
              </a:rPr>
              <a:t>over ASAP, </a:t>
            </a:r>
          </a:p>
          <a:p>
            <a:pPr marL="15875" lvl="1" algn="ctr">
              <a:lnSpc>
                <a:spcPct val="110000"/>
              </a:lnSpc>
            </a:pPr>
            <a:r>
              <a:rPr lang="en-US" sz="2350" dirty="0">
                <a:solidFill>
                  <a:schemeClr val="tx1"/>
                </a:solidFill>
                <a:latin typeface="Corbel" panose="020B0503020204020204" pitchFamily="34" charset="0"/>
              </a:rPr>
              <a:t>while consuming </a:t>
            </a:r>
            <a:r>
              <a:rPr lang="en-US" sz="2350" b="1" dirty="0">
                <a:solidFill>
                  <a:srgbClr val="FE6200"/>
                </a:solidFill>
                <a:latin typeface="Calibri" panose="020F0502020204030204" pitchFamily="34" charset="0"/>
                <a:cs typeface="Calibri" panose="020F0502020204030204" pitchFamily="34" charset="0"/>
              </a:rPr>
              <a:t>67×</a:t>
            </a:r>
            <a:r>
              <a:rPr lang="en-US" sz="2350" b="1" dirty="0">
                <a:solidFill>
                  <a:srgbClr val="FE6200"/>
                </a:solidFill>
                <a:latin typeface="Corbel" panose="020B0503020204020204" pitchFamily="34" charset="0"/>
              </a:rPr>
              <a:t> less power</a:t>
            </a:r>
            <a:endParaRPr lang="en-US" sz="2350" dirty="0">
              <a:solidFill>
                <a:schemeClr val="tx1"/>
              </a:solidFill>
              <a:latin typeface="Corbel" panose="020B0503020204020204" pitchFamily="34" charset="0"/>
            </a:endParaRPr>
          </a:p>
        </p:txBody>
      </p:sp>
      <p:cxnSp>
        <p:nvCxnSpPr>
          <p:cNvPr id="13" name="Straight Arrow Connector 12">
            <a:extLst>
              <a:ext uri="{FF2B5EF4-FFF2-40B4-BE49-F238E27FC236}">
                <a16:creationId xmlns:a16="http://schemas.microsoft.com/office/drawing/2014/main" id="{54E9AE0B-2E39-BD41-BFD8-DF74B9F60CC3}"/>
              </a:ext>
            </a:extLst>
          </p:cNvPr>
          <p:cNvCxnSpPr>
            <a:cxnSpLocks/>
          </p:cNvCxnSpPr>
          <p:nvPr/>
        </p:nvCxnSpPr>
        <p:spPr>
          <a:xfrm>
            <a:off x="1787494" y="2152055"/>
            <a:ext cx="0" cy="36926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CDBA74-CF55-5D46-8563-4418ED5E2D3F}"/>
              </a:ext>
            </a:extLst>
          </p:cNvPr>
          <p:cNvSpPr/>
          <p:nvPr/>
        </p:nvSpPr>
        <p:spPr>
          <a:xfrm>
            <a:off x="1420790" y="1782723"/>
            <a:ext cx="651140"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146×</a:t>
            </a:r>
            <a:endParaRPr lang="en-US" dirty="0">
              <a:solidFill>
                <a:srgbClr val="C00000"/>
              </a:solidFill>
            </a:endParaRPr>
          </a:p>
        </p:txBody>
      </p:sp>
      <p:cxnSp>
        <p:nvCxnSpPr>
          <p:cNvPr id="17" name="Straight Arrow Connector 16">
            <a:extLst>
              <a:ext uri="{FF2B5EF4-FFF2-40B4-BE49-F238E27FC236}">
                <a16:creationId xmlns:a16="http://schemas.microsoft.com/office/drawing/2014/main" id="{0A568736-0E9B-294C-B52D-6FA78460086E}"/>
              </a:ext>
            </a:extLst>
          </p:cNvPr>
          <p:cNvCxnSpPr>
            <a:cxnSpLocks/>
          </p:cNvCxnSpPr>
          <p:nvPr/>
        </p:nvCxnSpPr>
        <p:spPr>
          <a:xfrm>
            <a:off x="7927716" y="1964573"/>
            <a:ext cx="0" cy="52144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C6E485A-4D3B-5D44-AF70-57C3C33F4197}"/>
              </a:ext>
            </a:extLst>
          </p:cNvPr>
          <p:cNvSpPr/>
          <p:nvPr/>
        </p:nvSpPr>
        <p:spPr>
          <a:xfrm>
            <a:off x="7365554" y="1652394"/>
            <a:ext cx="76815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1458×</a:t>
            </a:r>
            <a:endParaRPr lang="en-US" dirty="0">
              <a:solidFill>
                <a:srgbClr val="C00000"/>
              </a:solidFill>
            </a:endParaRPr>
          </a:p>
        </p:txBody>
      </p:sp>
      <p:cxnSp>
        <p:nvCxnSpPr>
          <p:cNvPr id="22" name="Straight Arrow Connector 21">
            <a:extLst>
              <a:ext uri="{FF2B5EF4-FFF2-40B4-BE49-F238E27FC236}">
                <a16:creationId xmlns:a16="http://schemas.microsoft.com/office/drawing/2014/main" id="{F518B6DC-A07F-AF44-885C-CAAC0F1A2448}"/>
              </a:ext>
            </a:extLst>
          </p:cNvPr>
          <p:cNvCxnSpPr>
            <a:cxnSpLocks/>
          </p:cNvCxnSpPr>
          <p:nvPr/>
        </p:nvCxnSpPr>
        <p:spPr>
          <a:xfrm>
            <a:off x="8405559" y="1614488"/>
            <a:ext cx="0" cy="69580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12353C-453B-B843-A1A7-38AB5B8AAD95}"/>
              </a:ext>
            </a:extLst>
          </p:cNvPr>
          <p:cNvCxnSpPr>
            <a:cxnSpLocks/>
          </p:cNvCxnSpPr>
          <p:nvPr/>
        </p:nvCxnSpPr>
        <p:spPr>
          <a:xfrm>
            <a:off x="2264246" y="1838325"/>
            <a:ext cx="0" cy="50818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8F6AAB-07FD-8C4C-8619-B1CF0907F158}"/>
              </a:ext>
            </a:extLst>
          </p:cNvPr>
          <p:cNvSpPr/>
          <p:nvPr/>
        </p:nvSpPr>
        <p:spPr>
          <a:xfrm>
            <a:off x="1909856" y="1506292"/>
            <a:ext cx="702436" cy="369332"/>
          </a:xfrm>
          <a:prstGeom prst="rect">
            <a:avLst/>
          </a:prstGeom>
        </p:spPr>
        <p:txBody>
          <a:bodyPr wrap="square">
            <a:spAutoFit/>
          </a:bodyPr>
          <a:lstStyle/>
          <a:p>
            <a:r>
              <a:rPr lang="en-US" b="1" dirty="0">
                <a:solidFill>
                  <a:srgbClr val="C00000"/>
                </a:solidFill>
                <a:latin typeface="Calibri" panose="020F0502020204030204" pitchFamily="34" charset="0"/>
                <a:cs typeface="Calibri" panose="020F0502020204030204" pitchFamily="34" charset="0"/>
              </a:rPr>
              <a:t>627×</a:t>
            </a:r>
            <a:endParaRPr lang="en-US" dirty="0">
              <a:solidFill>
                <a:srgbClr val="C00000"/>
              </a:solidFill>
            </a:endParaRPr>
          </a:p>
        </p:txBody>
      </p:sp>
      <p:sp>
        <p:nvSpPr>
          <p:cNvPr id="34" name="Rectangle 33">
            <a:extLst>
              <a:ext uri="{FF2B5EF4-FFF2-40B4-BE49-F238E27FC236}">
                <a16:creationId xmlns:a16="http://schemas.microsoft.com/office/drawing/2014/main" id="{0061F01B-E03E-544E-91CD-2B0FA93AEECD}"/>
              </a:ext>
            </a:extLst>
          </p:cNvPr>
          <p:cNvSpPr/>
          <p:nvPr/>
        </p:nvSpPr>
        <p:spPr>
          <a:xfrm>
            <a:off x="7798661" y="1332279"/>
            <a:ext cx="88517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12501×</a:t>
            </a:r>
            <a:endParaRPr lang="en-US" dirty="0">
              <a:solidFill>
                <a:srgbClr val="C00000"/>
              </a:solidFill>
            </a:endParaRPr>
          </a:p>
        </p:txBody>
      </p:sp>
      <p:sp>
        <p:nvSpPr>
          <p:cNvPr id="37" name="Rectangle 36">
            <a:extLst>
              <a:ext uri="{FF2B5EF4-FFF2-40B4-BE49-F238E27FC236}">
                <a16:creationId xmlns:a16="http://schemas.microsoft.com/office/drawing/2014/main" id="{0B6BCC69-6097-594C-A6B1-D315E6B70FEA}"/>
              </a:ext>
            </a:extLst>
          </p:cNvPr>
          <p:cNvSpPr/>
          <p:nvPr/>
        </p:nvSpPr>
        <p:spPr>
          <a:xfrm>
            <a:off x="366961" y="5350905"/>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38" name="Rectangle 37">
            <a:extLst>
              <a:ext uri="{FF2B5EF4-FFF2-40B4-BE49-F238E27FC236}">
                <a16:creationId xmlns:a16="http://schemas.microsoft.com/office/drawing/2014/main" id="{ECA88008-0FBA-3D4E-9EEC-997D56A0CD2B}"/>
              </a:ext>
            </a:extLst>
          </p:cNvPr>
          <p:cNvSpPr/>
          <p:nvPr/>
        </p:nvSpPr>
        <p:spPr>
          <a:xfrm>
            <a:off x="366961" y="3565669"/>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62680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4" grpId="0"/>
      <p:bldP spid="18" grpId="0"/>
      <p:bldP spid="31" grpId="0"/>
      <p:bldP spid="34" grpId="0"/>
      <p:bldP spid="37" grpId="0"/>
      <p:bldP spid="3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rmAutofit/>
          </a:bodyPr>
          <a:lstStyle/>
          <a:p>
            <a:pPr marL="549275" indent="-398463">
              <a:lnSpc>
                <a:spcPct val="120000"/>
              </a:lnSpc>
              <a:spcBef>
                <a:spcPts val="600"/>
              </a:spcBef>
              <a:spcAft>
                <a:spcPts val="600"/>
              </a:spcAft>
            </a:pPr>
            <a:r>
              <a:rPr lang="en-US" sz="2400" dirty="0"/>
              <a:t>Details of the </a:t>
            </a:r>
            <a:r>
              <a:rPr lang="en-US" sz="2400" b="1" dirty="0">
                <a:solidFill>
                  <a:srgbClr val="0070C0"/>
                </a:solidFill>
              </a:rPr>
              <a:t>GenASM-DC and GenASM-TB algorithms</a:t>
            </a:r>
          </a:p>
          <a:p>
            <a:pPr marL="549275" indent="-398463">
              <a:lnSpc>
                <a:spcPct val="120000"/>
              </a:lnSpc>
              <a:spcBef>
                <a:spcPts val="600"/>
              </a:spcBef>
              <a:spcAft>
                <a:spcPts val="600"/>
              </a:spcAft>
            </a:pPr>
            <a:r>
              <a:rPr lang="en-US" sz="2400" b="1" dirty="0">
                <a:solidFill>
                  <a:srgbClr val="0070C0"/>
                </a:solidFill>
              </a:rPr>
              <a:t>Big-O analysis </a:t>
            </a:r>
            <a:r>
              <a:rPr lang="en-US" sz="2400" dirty="0"/>
              <a:t>of the algorithms</a:t>
            </a:r>
          </a:p>
          <a:p>
            <a:pPr marL="549275" indent="-398463">
              <a:lnSpc>
                <a:spcPct val="120000"/>
              </a:lnSpc>
              <a:spcBef>
                <a:spcPts val="600"/>
              </a:spcBef>
              <a:spcAft>
                <a:spcPts val="600"/>
              </a:spcAft>
            </a:pPr>
            <a:r>
              <a:rPr lang="en-US" sz="2400" dirty="0"/>
              <a:t>Detailed explanation of </a:t>
            </a:r>
            <a:r>
              <a:rPr lang="en-US" sz="2400" b="1" dirty="0">
                <a:solidFill>
                  <a:srgbClr val="0070C0"/>
                </a:solidFill>
              </a:rPr>
              <a:t>evaluated use cases</a:t>
            </a:r>
          </a:p>
          <a:p>
            <a:pPr marL="549275" indent="-398463">
              <a:lnSpc>
                <a:spcPct val="120000"/>
              </a:lnSpc>
              <a:spcBef>
                <a:spcPts val="600"/>
              </a:spcBef>
              <a:spcAft>
                <a:spcPts val="6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600"/>
              </a:spcBef>
              <a:spcAft>
                <a:spcPts val="6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600"/>
              </a:spcBef>
              <a:spcAft>
                <a:spcPts val="600"/>
              </a:spcAft>
            </a:pPr>
            <a:r>
              <a:rPr lang="en-US" sz="2400" b="1" dirty="0">
                <a:solidFill>
                  <a:srgbClr val="0070C0"/>
                </a:solidFill>
              </a:rPr>
              <a:t>Sources of improvements in GenASM                             </a:t>
            </a:r>
            <a:r>
              <a:rPr lang="en-US" sz="2400" dirty="0"/>
              <a:t>(algorithm-level, hardware-level, technology-level)</a:t>
            </a:r>
          </a:p>
          <a:p>
            <a:pPr marL="549275" indent="-398463">
              <a:lnSpc>
                <a:spcPct val="120000"/>
              </a:lnSpc>
              <a:spcBef>
                <a:spcPts val="600"/>
              </a:spcBef>
              <a:spcAft>
                <a:spcPts val="600"/>
              </a:spcAft>
            </a:pPr>
            <a:r>
              <a:rPr lang="en-US" sz="2400" dirty="0"/>
              <a:t>Discussion of </a:t>
            </a:r>
            <a:r>
              <a:rPr lang="en-US" sz="2400" b="1" dirty="0">
                <a:solidFill>
                  <a:srgbClr val="0070C0"/>
                </a:solidFill>
              </a:rPr>
              <a:t>four other potential use cases </a:t>
            </a:r>
            <a:r>
              <a:rPr lang="en-US" sz="2400" dirty="0"/>
              <a:t>of GenASM </a:t>
            </a:r>
          </a:p>
          <a:p>
            <a:pPr marL="549275" indent="-398463">
              <a:lnSpc>
                <a:spcPct val="120000"/>
              </a:lnSpc>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84</a:t>
            </a:fld>
            <a:endParaRPr lang="en-US" dirty="0"/>
          </a:p>
        </p:txBody>
      </p:sp>
    </p:spTree>
    <p:extLst>
      <p:ext uri="{BB962C8B-B14F-4D97-AF65-F5344CB8AC3E}">
        <p14:creationId xmlns:p14="http://schemas.microsoft.com/office/powerpoint/2010/main" val="2882039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GenASM</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a:lnSpc>
                <a:spcPct val="110000"/>
              </a:lnSpc>
              <a:spcBef>
                <a:spcPts val="0"/>
              </a:spcBef>
              <a:spcAft>
                <a:spcPts val="0"/>
              </a:spcAft>
            </a:pPr>
            <a:r>
              <a:rPr lang="en-US" sz="1900" b="1" dirty="0">
                <a:solidFill>
                  <a:srgbClr val="C00000"/>
                </a:solidFill>
              </a:rPr>
              <a:t>Problem: </a:t>
            </a:r>
          </a:p>
          <a:p>
            <a:pPr lvl="1" indent="-215900">
              <a:lnSpc>
                <a:spcPct val="110000"/>
              </a:lnSpc>
              <a:spcBef>
                <a:spcPts val="0"/>
              </a:spcBef>
              <a:spcAft>
                <a:spcPts val="0"/>
              </a:spcAft>
              <a:buClr>
                <a:srgbClr val="C00000"/>
              </a:buClr>
            </a:pPr>
            <a:r>
              <a:rPr lang="en-US" sz="1900" dirty="0">
                <a:solidFill>
                  <a:schemeClr val="tx1"/>
                </a:solidFill>
              </a:rPr>
              <a:t>Genome sequence analysis is bottlenecked by the </a:t>
            </a:r>
            <a:r>
              <a:rPr lang="en-US" sz="1900" dirty="0">
                <a:solidFill>
                  <a:srgbClr val="C00000"/>
                </a:solidFill>
              </a:rPr>
              <a:t>computational power </a:t>
            </a:r>
            <a:r>
              <a:rPr lang="en-US" sz="1900" dirty="0">
                <a:solidFill>
                  <a:schemeClr val="tx1"/>
                </a:solidFill>
              </a:rPr>
              <a:t>and</a:t>
            </a:r>
            <a:r>
              <a:rPr lang="en-US" sz="1900" dirty="0"/>
              <a:t> </a:t>
            </a:r>
            <a:r>
              <a:rPr lang="en-US" sz="1900" dirty="0">
                <a:solidFill>
                  <a:srgbClr val="C00000"/>
                </a:solidFill>
              </a:rPr>
              <a:t>memory bandwidth limitations </a:t>
            </a:r>
            <a:r>
              <a:rPr lang="en-US" sz="1900" dirty="0">
                <a:solidFill>
                  <a:schemeClr val="tx1"/>
                </a:solidFill>
              </a:rPr>
              <a:t>of existing systems</a:t>
            </a:r>
          </a:p>
          <a:p>
            <a:pPr lvl="1" indent="-215900">
              <a:lnSpc>
                <a:spcPct val="110000"/>
              </a:lnSpc>
              <a:spcBef>
                <a:spcPts val="0"/>
              </a:spcBef>
              <a:spcAft>
                <a:spcPts val="0"/>
              </a:spcAft>
              <a:buClr>
                <a:srgbClr val="C00000"/>
              </a:buClr>
            </a:pPr>
            <a:r>
              <a:rPr lang="en-US" sz="1900" dirty="0">
                <a:solidFill>
                  <a:schemeClr val="tx1"/>
                </a:solidFill>
              </a:rPr>
              <a:t>This bottleneck is particularly an issue for </a:t>
            </a:r>
            <a:r>
              <a:rPr lang="en-US" sz="1900" i="1" dirty="0">
                <a:solidFill>
                  <a:srgbClr val="C00000"/>
                </a:solidFill>
              </a:rPr>
              <a:t>approximate string matching</a:t>
            </a:r>
            <a:endParaRPr lang="en-US" sz="1900" dirty="0"/>
          </a:p>
          <a:p>
            <a:pPr>
              <a:lnSpc>
                <a:spcPct val="110000"/>
              </a:lnSpc>
              <a:spcBef>
                <a:spcPts val="1800"/>
              </a:spcBef>
              <a:spcAft>
                <a:spcPts val="0"/>
              </a:spcAft>
            </a:pPr>
            <a:r>
              <a:rPr lang="en-US" sz="1900" b="1" dirty="0">
                <a:solidFill>
                  <a:srgbClr val="0070C0"/>
                </a:solidFill>
              </a:rPr>
              <a:t>Key Contributions: </a:t>
            </a:r>
          </a:p>
          <a:p>
            <a:pPr lvl="1" indent="-215900">
              <a:lnSpc>
                <a:spcPct val="110000"/>
              </a:lnSpc>
              <a:spcBef>
                <a:spcPts val="0"/>
              </a:spcBef>
              <a:spcAft>
                <a:spcPts val="0"/>
              </a:spcAft>
              <a:buClr>
                <a:srgbClr val="0070C0"/>
              </a:buClr>
            </a:pPr>
            <a:r>
              <a:rPr lang="en-US" sz="1900" dirty="0">
                <a:solidFill>
                  <a:srgbClr val="0070C0"/>
                </a:solidFill>
              </a:rPr>
              <a:t>GenASM: </a:t>
            </a:r>
            <a:r>
              <a:rPr lang="en-US" sz="1900" dirty="0">
                <a:solidFill>
                  <a:schemeClr val="tx1"/>
                </a:solidFill>
              </a:rPr>
              <a:t>An approximate string matching (ASM) acceleration framework to accelerate </a:t>
            </a:r>
            <a:r>
              <a:rPr lang="en-US" sz="1900" dirty="0">
                <a:solidFill>
                  <a:srgbClr val="0070C0"/>
                </a:solidFill>
              </a:rPr>
              <a:t>multiple steps of genome sequence analysis</a:t>
            </a:r>
          </a:p>
          <a:p>
            <a:pPr marL="935038" lvl="2" indent="-217488">
              <a:lnSpc>
                <a:spcPct val="110000"/>
              </a:lnSpc>
              <a:spcBef>
                <a:spcPts val="0"/>
              </a:spcBef>
              <a:spcAft>
                <a:spcPts val="0"/>
              </a:spcAft>
            </a:pPr>
            <a:r>
              <a:rPr lang="en-US" sz="1900" i="1" dirty="0">
                <a:solidFill>
                  <a:srgbClr val="0070C0"/>
                </a:solidFill>
              </a:rPr>
              <a:t>First</a:t>
            </a:r>
            <a:r>
              <a:rPr lang="en-US" sz="1900" dirty="0"/>
              <a:t> </a:t>
            </a:r>
            <a:r>
              <a:rPr lang="en-US" sz="1900" dirty="0">
                <a:solidFill>
                  <a:schemeClr val="tx1"/>
                </a:solidFill>
              </a:rPr>
              <a:t>to enhance and accelerate Bitap for ASM with genomic sequences</a:t>
            </a:r>
          </a:p>
          <a:p>
            <a:pPr marL="935038" lvl="2" indent="-217488">
              <a:lnSpc>
                <a:spcPct val="110000"/>
              </a:lnSpc>
              <a:spcBef>
                <a:spcPts val="0"/>
              </a:spcBef>
              <a:spcAft>
                <a:spcPts val="0"/>
              </a:spcAft>
            </a:pPr>
            <a:r>
              <a:rPr lang="en-US" sz="1900" i="1" dirty="0">
                <a:solidFill>
                  <a:schemeClr val="tx1"/>
                </a:solidFill>
              </a:rPr>
              <a:t>Co-design</a:t>
            </a:r>
            <a:r>
              <a:rPr lang="en-US" sz="1900" dirty="0">
                <a:solidFill>
                  <a:schemeClr val="tx1"/>
                </a:solidFill>
              </a:rPr>
              <a:t> of our modified </a:t>
            </a:r>
            <a:r>
              <a:rPr lang="en-US" sz="1900" dirty="0">
                <a:solidFill>
                  <a:srgbClr val="0070C0"/>
                </a:solidFill>
              </a:rPr>
              <a:t>scalable</a:t>
            </a:r>
            <a:r>
              <a:rPr lang="en-US" sz="1900" dirty="0"/>
              <a:t> </a:t>
            </a:r>
            <a:r>
              <a:rPr lang="en-US" sz="1900" dirty="0">
                <a:solidFill>
                  <a:schemeClr val="tx1"/>
                </a:solidFill>
              </a:rPr>
              <a:t>and</a:t>
            </a:r>
            <a:r>
              <a:rPr lang="en-US" sz="1900" dirty="0"/>
              <a:t> </a:t>
            </a:r>
            <a:r>
              <a:rPr lang="en-US" sz="1900" dirty="0">
                <a:solidFill>
                  <a:srgbClr val="0070C0"/>
                </a:solidFill>
              </a:rPr>
              <a:t>memory-efficient</a:t>
            </a:r>
            <a:r>
              <a:rPr lang="en-US" sz="1900" dirty="0"/>
              <a:t> </a:t>
            </a:r>
            <a:r>
              <a:rPr lang="en-US" sz="1900" dirty="0">
                <a:solidFill>
                  <a:schemeClr val="tx1"/>
                </a:solidFill>
              </a:rPr>
              <a:t>algorithms with </a:t>
            </a:r>
            <a:r>
              <a:rPr lang="en-US" sz="1900" dirty="0">
                <a:solidFill>
                  <a:srgbClr val="0070C0"/>
                </a:solidFill>
              </a:rPr>
              <a:t>low-power</a:t>
            </a:r>
            <a:r>
              <a:rPr lang="en-US" sz="1900" dirty="0"/>
              <a:t> </a:t>
            </a:r>
            <a:r>
              <a:rPr lang="en-US" sz="1900" dirty="0">
                <a:solidFill>
                  <a:schemeClr val="tx1"/>
                </a:solidFill>
              </a:rPr>
              <a:t>and</a:t>
            </a:r>
            <a:r>
              <a:rPr lang="en-US" sz="1900" dirty="0"/>
              <a:t> </a:t>
            </a:r>
            <a:r>
              <a:rPr lang="en-US" sz="1900" dirty="0">
                <a:solidFill>
                  <a:srgbClr val="0070C0"/>
                </a:solidFill>
              </a:rPr>
              <a:t>area-efficient</a:t>
            </a:r>
            <a:r>
              <a:rPr lang="en-US" sz="1900" dirty="0"/>
              <a:t> </a:t>
            </a:r>
            <a:r>
              <a:rPr lang="en-US" sz="1900" dirty="0">
                <a:solidFill>
                  <a:schemeClr val="tx1"/>
                </a:solidFill>
              </a:rPr>
              <a:t>hardware accelerators</a:t>
            </a:r>
          </a:p>
          <a:p>
            <a:pPr marL="935038" lvl="2" indent="-217488">
              <a:lnSpc>
                <a:spcPct val="110000"/>
              </a:lnSpc>
              <a:spcBef>
                <a:spcPts val="0"/>
              </a:spcBef>
              <a:spcAft>
                <a:spcPts val="0"/>
              </a:spcAft>
            </a:pPr>
            <a:r>
              <a:rPr lang="en-US" sz="1900" dirty="0">
                <a:solidFill>
                  <a:schemeClr val="tx1"/>
                </a:solidFill>
              </a:rPr>
              <a:t>Evaluation of three different use cases: </a:t>
            </a:r>
            <a:r>
              <a:rPr lang="en-US" sz="1900" dirty="0">
                <a:solidFill>
                  <a:srgbClr val="7030A0"/>
                </a:solidFill>
              </a:rPr>
              <a:t>read alignment</a:t>
            </a:r>
            <a:r>
              <a:rPr lang="en-US" sz="1900" dirty="0">
                <a:solidFill>
                  <a:schemeClr val="tx1"/>
                </a:solidFill>
              </a:rPr>
              <a:t>, </a:t>
            </a:r>
            <a:r>
              <a:rPr lang="en-US" sz="1900" dirty="0">
                <a:solidFill>
                  <a:srgbClr val="00B050"/>
                </a:solidFill>
              </a:rPr>
              <a:t>pre-alignment filtering</a:t>
            </a:r>
            <a:r>
              <a:rPr lang="en-US" sz="1900" dirty="0">
                <a:solidFill>
                  <a:schemeClr val="tx1"/>
                </a:solidFill>
              </a:rPr>
              <a:t>, </a:t>
            </a:r>
            <a:r>
              <a:rPr lang="en-US" sz="1900" dirty="0">
                <a:solidFill>
                  <a:srgbClr val="FE6200"/>
                </a:solidFill>
              </a:rPr>
              <a:t>edit distance calculation</a:t>
            </a:r>
            <a:endParaRPr lang="en-US" sz="1900" dirty="0">
              <a:solidFill>
                <a:schemeClr val="tx1"/>
              </a:solidFill>
            </a:endParaRPr>
          </a:p>
          <a:p>
            <a:pPr>
              <a:lnSpc>
                <a:spcPct val="110000"/>
              </a:lnSpc>
              <a:spcBef>
                <a:spcPts val="1800"/>
              </a:spcBef>
              <a:spcAft>
                <a:spcPts val="0"/>
              </a:spcAft>
            </a:pPr>
            <a:r>
              <a:rPr lang="en-US" sz="1900" b="1" dirty="0">
                <a:solidFill>
                  <a:srgbClr val="00B050"/>
                </a:solidFill>
              </a:rPr>
              <a:t>Key Results: </a:t>
            </a:r>
            <a:r>
              <a:rPr lang="en-US" sz="1900" dirty="0">
                <a:solidFill>
                  <a:schemeClr val="tx1"/>
                </a:solidFill>
              </a:rPr>
              <a:t>GenASM is </a:t>
            </a:r>
            <a:r>
              <a:rPr lang="en-US" sz="1900" dirty="0">
                <a:solidFill>
                  <a:srgbClr val="00B050"/>
                </a:solidFill>
              </a:rPr>
              <a:t>significantly more efficient </a:t>
            </a:r>
            <a:r>
              <a:rPr lang="en-US" sz="1900" dirty="0">
                <a:solidFill>
                  <a:schemeClr val="tx1"/>
                </a:solidFill>
              </a:rPr>
              <a:t>for all the three use cases (in terms of </a:t>
            </a:r>
            <a:r>
              <a:rPr lang="en-US" sz="1900" dirty="0">
                <a:solidFill>
                  <a:srgbClr val="00B050"/>
                </a:solidFill>
              </a:rPr>
              <a:t>throughput</a:t>
            </a:r>
            <a:r>
              <a:rPr lang="en-US" sz="1900" dirty="0">
                <a:solidFill>
                  <a:srgbClr val="0070C0"/>
                </a:solidFill>
              </a:rPr>
              <a:t> </a:t>
            </a:r>
            <a:r>
              <a:rPr lang="en-US" sz="1900" dirty="0">
                <a:solidFill>
                  <a:schemeClr val="tx1"/>
                </a:solidFill>
              </a:rPr>
              <a:t>and</a:t>
            </a:r>
            <a:r>
              <a:rPr lang="en-US" sz="1900" dirty="0"/>
              <a:t> </a:t>
            </a:r>
            <a:r>
              <a:rPr lang="en-US" sz="1900" dirty="0">
                <a:solidFill>
                  <a:srgbClr val="00B050"/>
                </a:solidFill>
              </a:rPr>
              <a:t>throughput per unit power</a:t>
            </a:r>
            <a:r>
              <a:rPr lang="en-US" sz="1900" dirty="0"/>
              <a:t>) </a:t>
            </a:r>
            <a:r>
              <a:rPr lang="en-US" sz="1900" dirty="0">
                <a:solidFill>
                  <a:schemeClr val="tx1"/>
                </a:solidFill>
              </a:rPr>
              <a:t>than state-of-the-art </a:t>
            </a:r>
            <a:r>
              <a:rPr lang="en-US" sz="1900" dirty="0">
                <a:solidFill>
                  <a:srgbClr val="0070C0"/>
                </a:solidFill>
              </a:rPr>
              <a:t>software</a:t>
            </a:r>
            <a:r>
              <a:rPr lang="en-US" sz="1900" dirty="0">
                <a:solidFill>
                  <a:schemeClr val="tx1"/>
                </a:solidFill>
              </a:rPr>
              <a:t> and </a:t>
            </a:r>
            <a:r>
              <a:rPr lang="en-US" sz="1900" dirty="0">
                <a:solidFill>
                  <a:srgbClr val="C00000"/>
                </a:solidFill>
              </a:rPr>
              <a:t>hardware</a:t>
            </a:r>
            <a:r>
              <a:rPr lang="en-US" sz="1900" dirty="0">
                <a:solidFill>
                  <a:schemeClr val="tx1"/>
                </a:solidFill>
              </a:rPr>
              <a:t> baselines</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85</a:t>
            </a:fld>
            <a:endParaRPr lang="en-US" dirty="0"/>
          </a:p>
        </p:txBody>
      </p:sp>
    </p:spTree>
    <p:custDataLst>
      <p:tags r:id="rId1"/>
    </p:custDataLst>
    <p:extLst>
      <p:ext uri="{BB962C8B-B14F-4D97-AF65-F5344CB8AC3E}">
        <p14:creationId xmlns:p14="http://schemas.microsoft.com/office/powerpoint/2010/main" val="32837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0" y="2796988"/>
            <a:ext cx="9144000" cy="4061011"/>
          </a:xfrm>
        </p:spPr>
        <p:txBody>
          <a:bodyPr>
            <a:noAutofit/>
          </a:bodyPr>
          <a:lstStyle/>
          <a:p>
            <a:pPr algn="ctr">
              <a:lnSpc>
                <a:spcPct val="105000"/>
              </a:lnSpc>
              <a:spcBef>
                <a:spcPts val="0"/>
              </a:spcBef>
              <a:spcAft>
                <a:spcPts val="0"/>
              </a:spcAft>
            </a:pPr>
            <a:r>
              <a:rPr lang="en-US" sz="3100" b="1" dirty="0">
                <a:solidFill>
                  <a:schemeClr val="tx1"/>
                </a:solidFill>
              </a:rPr>
              <a:t>Damla Senol Cali </a:t>
            </a:r>
            <a:r>
              <a:rPr lang="en-US" sz="3100" i="1" dirty="0">
                <a:solidFill>
                  <a:schemeClr val="dk1"/>
                </a:solidFill>
              </a:rPr>
              <a:t>et al.</a:t>
            </a:r>
            <a:endParaRPr lang="en-US" sz="3100" b="1" dirty="0">
              <a:solidFill>
                <a:schemeClr val="tx1"/>
              </a:solidFill>
            </a:endParaRPr>
          </a:p>
          <a:p>
            <a:pPr algn="ctr">
              <a:lnSpc>
                <a:spcPct val="105000"/>
              </a:lnSpc>
              <a:spcBef>
                <a:spcPts val="60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https://damlasenolcali.github.io</a:t>
            </a:r>
            <a:endParaRPr lang="en-US" sz="2400" dirty="0">
              <a:solidFill>
                <a:srgbClr val="0070C0"/>
              </a:solidFill>
            </a:endParaRPr>
          </a:p>
          <a:p>
            <a:pPr algn="ctr">
              <a:lnSpc>
                <a:spcPct val="105000"/>
              </a:lnSpc>
              <a:spcBef>
                <a:spcPts val="0"/>
              </a:spcBef>
              <a:spcAft>
                <a:spcPts val="0"/>
              </a:spcAft>
            </a:pPr>
            <a:endParaRPr lang="en-US" sz="2400" dirty="0">
              <a:solidFill>
                <a:schemeClr val="tx1"/>
              </a:solidFill>
            </a:endParaRPr>
          </a:p>
          <a:p>
            <a:pPr algn="ctr">
              <a:lnSpc>
                <a:spcPct val="105000"/>
              </a:lnSpc>
              <a:spcAft>
                <a:spcPts val="0"/>
              </a:spcAft>
            </a:pPr>
            <a:r>
              <a:rPr lang="en-US" sz="2600" dirty="0">
                <a:solidFill>
                  <a:schemeClr val="tx1"/>
                </a:solidFill>
              </a:rPr>
              <a:t>TECHCON’</a:t>
            </a:r>
            <a:r>
              <a:rPr lang="en-US" sz="2600" dirty="0">
                <a:solidFill>
                  <a:schemeClr val="tx1"/>
                </a:solidFill>
                <a:latin typeface="Calibri" panose="020F0502020204030204" pitchFamily="34" charset="0"/>
              </a:rPr>
              <a:t>21</a:t>
            </a:r>
            <a:r>
              <a:rPr lang="en-US" sz="2600" dirty="0">
                <a:solidFill>
                  <a:schemeClr val="tx1"/>
                </a:solidFill>
              </a:rPr>
              <a:t> ⎼ September </a:t>
            </a:r>
            <a:r>
              <a:rPr lang="en-US" sz="2600" dirty="0">
                <a:solidFill>
                  <a:schemeClr val="tx1"/>
                </a:solidFill>
                <a:latin typeface="Calibri" panose="020F0502020204030204" pitchFamily="34" charset="0"/>
              </a:rPr>
              <a:t>14, 2021</a:t>
            </a:r>
          </a:p>
          <a:p>
            <a:pPr algn="ctr">
              <a:lnSpc>
                <a:spcPct val="105000"/>
              </a:lnSpc>
              <a:spcAft>
                <a:spcPts val="0"/>
              </a:spcAft>
            </a:pPr>
            <a:endParaRPr lang="en-US" sz="2600" dirty="0">
              <a:solidFill>
                <a:schemeClr val="tx1"/>
              </a:solidFill>
              <a:latin typeface="Calibri" panose="020F0502020204030204" pitchFamily="34" charset="0"/>
            </a:endParaRPr>
          </a:p>
          <a:p>
            <a:pPr algn="ctr">
              <a:lnSpc>
                <a:spcPct val="105000"/>
              </a:lnSpc>
              <a:spcAft>
                <a:spcPts val="0"/>
              </a:spcAft>
            </a:pPr>
            <a:endParaRPr lang="en-US" sz="2600" dirty="0">
              <a:solidFill>
                <a:schemeClr val="tx1"/>
              </a:solidFill>
              <a:latin typeface="Calibri" panose="020F0502020204030204" pitchFamily="34" charset="0"/>
            </a:endParaRPr>
          </a:p>
          <a:p>
            <a:pPr algn="ctr">
              <a:lnSpc>
                <a:spcPct val="105000"/>
              </a:lnSpc>
              <a:spcAft>
                <a:spcPts val="0"/>
              </a:spcAft>
            </a:pPr>
            <a:endParaRPr lang="en-US" sz="2600" dirty="0">
              <a:solidFill>
                <a:schemeClr val="tx1"/>
              </a:solidFill>
              <a:latin typeface="Calibri" panose="020F0502020204030204" pitchFamily="34" charset="0"/>
            </a:endParaRPr>
          </a:p>
          <a:p>
            <a:pPr algn="r">
              <a:lnSpc>
                <a:spcPct val="105000"/>
              </a:lnSpc>
              <a:spcBef>
                <a:spcPts val="1800"/>
              </a:spcBef>
              <a:spcAft>
                <a:spcPts val="0"/>
              </a:spcAft>
            </a:pPr>
            <a:r>
              <a:rPr lang="en-US" sz="1000" dirty="0"/>
              <a:t>This work was supported in part by Semiconductor Research Corporation (SRC).</a:t>
            </a:r>
            <a:endParaRPr lang="en-US" sz="1000" b="1" dirty="0">
              <a:solidFill>
                <a:schemeClr val="tx1"/>
              </a:solidFill>
              <a:latin typeface="Calibri" panose="020F0502020204030204" pitchFamily="34" charset="0"/>
            </a:endParaRPr>
          </a:p>
          <a:p>
            <a:pPr algn="ctr">
              <a:lnSpc>
                <a:spcPct val="105000"/>
              </a:lnSpc>
              <a:spcBef>
                <a:spcPts val="1800"/>
              </a:spcBef>
              <a:spcAft>
                <a:spcPts val="0"/>
              </a:spcAft>
            </a:pPr>
            <a:endParaRPr lang="en-US" sz="10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671483"/>
          </a:xfrm>
          <a:solidFill>
            <a:schemeClr val="accent2">
              <a:lumMod val="20000"/>
              <a:lumOff val="80000"/>
            </a:schemeClr>
          </a:solidFill>
        </p:spPr>
        <p:txBody>
          <a:bodyPr anchor="ctr" anchorCtr="0">
            <a:normAutofit/>
          </a:bodyPr>
          <a:lstStyle/>
          <a:p>
            <a:pPr algn="ctr">
              <a:lnSpc>
                <a:spcPct val="105000"/>
              </a:lnSpc>
            </a:pPr>
            <a:r>
              <a:rPr lang="en-US" sz="3400" b="1" dirty="0">
                <a:solidFill>
                  <a:srgbClr val="0070C0"/>
                </a:solidFill>
              </a:rPr>
              <a:t>GenGraph: A Hardware Acceleration Framework </a:t>
            </a:r>
            <a:br>
              <a:rPr lang="en-US" sz="3400" b="1" dirty="0">
                <a:solidFill>
                  <a:srgbClr val="0070C0"/>
                </a:solidFill>
              </a:rPr>
            </a:br>
            <a:r>
              <a:rPr lang="en-US" sz="3400" b="1" dirty="0">
                <a:solidFill>
                  <a:srgbClr val="0070C0"/>
                </a:solidFill>
              </a:rPr>
              <a:t>for Sequence-to-Graph Mapping</a:t>
            </a:r>
            <a:endParaRPr lang="en-US" sz="34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4">
            <a:alphaModFix/>
          </a:blip>
          <a:srcRect/>
          <a:stretch/>
        </p:blipFill>
        <p:spPr>
          <a:xfrm>
            <a:off x="5492832" y="6016623"/>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5">
            <a:alphaModFix/>
          </a:blip>
          <a:srcRect/>
          <a:stretch/>
        </p:blipFill>
        <p:spPr>
          <a:xfrm>
            <a:off x="165390" y="5165718"/>
            <a:ext cx="2634968" cy="489422"/>
          </a:xfrm>
          <a:prstGeom prst="rect">
            <a:avLst/>
          </a:prstGeom>
          <a:noFill/>
          <a:ln>
            <a:noFill/>
          </a:ln>
        </p:spPr>
      </p:pic>
      <p:pic>
        <p:nvPicPr>
          <p:cNvPr id="8" name="Google Shape;102;p14">
            <a:extLst>
              <a:ext uri="{FF2B5EF4-FFF2-40B4-BE49-F238E27FC236}">
                <a16:creationId xmlns:a16="http://schemas.microsoft.com/office/drawing/2014/main" id="{E8A59A1C-459E-244C-AF45-A048D6B9D9EC}"/>
              </a:ext>
            </a:extLst>
          </p:cNvPr>
          <p:cNvPicPr preferRelativeResize="0"/>
          <p:nvPr/>
        </p:nvPicPr>
        <p:blipFill rotWithShape="1">
          <a:blip r:embed="rId6">
            <a:alphaModFix/>
          </a:blip>
          <a:srcRect l="9652" t="28752" r="10461" b="30881"/>
          <a:stretch/>
        </p:blipFill>
        <p:spPr>
          <a:xfrm>
            <a:off x="3337474" y="5182888"/>
            <a:ext cx="2316675" cy="455092"/>
          </a:xfrm>
          <a:prstGeom prst="rect">
            <a:avLst/>
          </a:prstGeom>
          <a:noFill/>
          <a:ln>
            <a:noFill/>
          </a:ln>
        </p:spPr>
      </p:pic>
      <p:pic>
        <p:nvPicPr>
          <p:cNvPr id="9" name="Google Shape;103;p14">
            <a:extLst>
              <a:ext uri="{FF2B5EF4-FFF2-40B4-BE49-F238E27FC236}">
                <a16:creationId xmlns:a16="http://schemas.microsoft.com/office/drawing/2014/main" id="{CE746B36-5F93-1D4C-8625-B34FE907EC0F}"/>
              </a:ext>
            </a:extLst>
          </p:cNvPr>
          <p:cNvPicPr preferRelativeResize="0"/>
          <p:nvPr/>
        </p:nvPicPr>
        <p:blipFill>
          <a:blip r:embed="rId7">
            <a:alphaModFix/>
          </a:blip>
          <a:stretch>
            <a:fillRect/>
          </a:stretch>
        </p:blipFill>
        <p:spPr>
          <a:xfrm>
            <a:off x="6048413" y="5069554"/>
            <a:ext cx="2993825" cy="681750"/>
          </a:xfrm>
          <a:prstGeom prst="rect">
            <a:avLst/>
          </a:prstGeom>
          <a:noFill/>
          <a:ln>
            <a:noFill/>
          </a:ln>
        </p:spPr>
      </p:pic>
      <p:pic>
        <p:nvPicPr>
          <p:cNvPr id="10" name="Google Shape;104;p14">
            <a:extLst>
              <a:ext uri="{FF2B5EF4-FFF2-40B4-BE49-F238E27FC236}">
                <a16:creationId xmlns:a16="http://schemas.microsoft.com/office/drawing/2014/main" id="{677DBBAA-209B-164F-AB54-4556E71366F1}"/>
              </a:ext>
            </a:extLst>
          </p:cNvPr>
          <p:cNvPicPr preferRelativeResize="0"/>
          <p:nvPr/>
        </p:nvPicPr>
        <p:blipFill>
          <a:blip r:embed="rId8">
            <a:alphaModFix/>
          </a:blip>
          <a:stretch>
            <a:fillRect/>
          </a:stretch>
        </p:blipFill>
        <p:spPr>
          <a:xfrm>
            <a:off x="614851" y="6010745"/>
            <a:ext cx="1200150" cy="495300"/>
          </a:xfrm>
          <a:prstGeom prst="rect">
            <a:avLst/>
          </a:prstGeom>
          <a:noFill/>
          <a:ln>
            <a:noFill/>
          </a:ln>
        </p:spPr>
      </p:pic>
      <p:pic>
        <p:nvPicPr>
          <p:cNvPr id="11" name="Google Shape;105;p14">
            <a:extLst>
              <a:ext uri="{FF2B5EF4-FFF2-40B4-BE49-F238E27FC236}">
                <a16:creationId xmlns:a16="http://schemas.microsoft.com/office/drawing/2014/main" id="{30DB4F56-3D11-E84A-90FF-37E67178D515}"/>
              </a:ext>
            </a:extLst>
          </p:cNvPr>
          <p:cNvPicPr preferRelativeResize="0"/>
          <p:nvPr/>
        </p:nvPicPr>
        <p:blipFill>
          <a:blip r:embed="rId9">
            <a:alphaModFix/>
          </a:blip>
          <a:stretch>
            <a:fillRect/>
          </a:stretch>
        </p:blipFill>
        <p:spPr>
          <a:xfrm>
            <a:off x="2497300" y="5972468"/>
            <a:ext cx="2316675" cy="614625"/>
          </a:xfrm>
          <a:prstGeom prst="rect">
            <a:avLst/>
          </a:prstGeom>
          <a:noFill/>
          <a:ln>
            <a:noFill/>
          </a:ln>
        </p:spPr>
      </p:pic>
      <p:pic>
        <p:nvPicPr>
          <p:cNvPr id="13" name="Picture 12">
            <a:extLst>
              <a:ext uri="{FF2B5EF4-FFF2-40B4-BE49-F238E27FC236}">
                <a16:creationId xmlns:a16="http://schemas.microsoft.com/office/drawing/2014/main" id="{180EC0AA-5DA1-BA49-A3CD-0273A4DE5D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00689" y="5990172"/>
            <a:ext cx="1259466" cy="478278"/>
          </a:xfrm>
          <a:prstGeom prst="rect">
            <a:avLst/>
          </a:prstGeom>
        </p:spPr>
      </p:pic>
    </p:spTree>
    <p:extLst>
      <p:ext uri="{BB962C8B-B14F-4D97-AF65-F5344CB8AC3E}">
        <p14:creationId xmlns:p14="http://schemas.microsoft.com/office/powerpoint/2010/main" val="65963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9</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2589096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4|8.7|7.6"/>
</p:tagLst>
</file>

<file path=ppt/tags/tag10.xml><?xml version="1.0" encoding="utf-8"?>
<p:tagLst xmlns:a="http://schemas.openxmlformats.org/drawingml/2006/main" xmlns:r="http://schemas.openxmlformats.org/officeDocument/2006/relationships" xmlns:p="http://schemas.openxmlformats.org/presentationml/2006/main">
  <p:tag name="TIMING" val="|4.5|13.5"/>
</p:tagLst>
</file>

<file path=ppt/tags/tag11.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12.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13.xml><?xml version="1.0" encoding="utf-8"?>
<p:tagLst xmlns:a="http://schemas.openxmlformats.org/drawingml/2006/main" xmlns:r="http://schemas.openxmlformats.org/officeDocument/2006/relationships" xmlns:p="http://schemas.openxmlformats.org/presentationml/2006/main">
  <p:tag name="TIMING" val="|1.9|8.3|7.8|8.9|13.3|3.7|6"/>
</p:tagLst>
</file>

<file path=ppt/tags/tag14.xml><?xml version="1.0" encoding="utf-8"?>
<p:tagLst xmlns:a="http://schemas.openxmlformats.org/drawingml/2006/main" xmlns:r="http://schemas.openxmlformats.org/officeDocument/2006/relationships" xmlns:p="http://schemas.openxmlformats.org/presentationml/2006/main">
  <p:tag name="TIMING" val="|2.2|2.5|4.8|4|4.2|3.2|16.4|8.7|1.9"/>
</p:tagLst>
</file>

<file path=ppt/tags/tag15.xml><?xml version="1.0" encoding="utf-8"?>
<p:tagLst xmlns:a="http://schemas.openxmlformats.org/drawingml/2006/main" xmlns:r="http://schemas.openxmlformats.org/officeDocument/2006/relationships" xmlns:p="http://schemas.openxmlformats.org/presentationml/2006/main">
  <p:tag name="TIMING" val="|6.8|8.4|11.3|1.1"/>
</p:tagLst>
</file>

<file path=ppt/tags/tag16.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7.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8.xml><?xml version="1.0" encoding="utf-8"?>
<p:tagLst xmlns:a="http://schemas.openxmlformats.org/drawingml/2006/main" xmlns:r="http://schemas.openxmlformats.org/officeDocument/2006/relationships" xmlns:p="http://schemas.openxmlformats.org/presentationml/2006/main">
  <p:tag name="TIMING" val="|2|7.5|6.6|9.2|7.1|5.3|7.5"/>
</p:tagLst>
</file>

<file path=ppt/tags/tag19.xml><?xml version="1.0" encoding="utf-8"?>
<p:tagLst xmlns:a="http://schemas.openxmlformats.org/drawingml/2006/main" xmlns:r="http://schemas.openxmlformats.org/officeDocument/2006/relationships" xmlns:p="http://schemas.openxmlformats.org/presentationml/2006/main">
  <p:tag name="TIMING" val="|4.4|2.6|3.7|5.6|10.3"/>
</p:tagLst>
</file>

<file path=ppt/tags/tag2.xml><?xml version="1.0" encoding="utf-8"?>
<p:tagLst xmlns:a="http://schemas.openxmlformats.org/drawingml/2006/main" xmlns:r="http://schemas.openxmlformats.org/officeDocument/2006/relationships" xmlns:p="http://schemas.openxmlformats.org/presentationml/2006/main">
  <p:tag name="TIMING" val="|1.9|2.9|11.3|11.7"/>
</p:tagLst>
</file>

<file path=ppt/tags/tag20.xml><?xml version="1.0" encoding="utf-8"?>
<p:tagLst xmlns:a="http://schemas.openxmlformats.org/drawingml/2006/main" xmlns:r="http://schemas.openxmlformats.org/officeDocument/2006/relationships" xmlns:p="http://schemas.openxmlformats.org/presentationml/2006/main">
  <p:tag name="TIMING" val="|10.8|14|15.7|13.7"/>
</p:tagLst>
</file>

<file path=ppt/tags/tag21.xml><?xml version="1.0" encoding="utf-8"?>
<p:tagLst xmlns:a="http://schemas.openxmlformats.org/drawingml/2006/main" xmlns:r="http://schemas.openxmlformats.org/officeDocument/2006/relationships" xmlns:p="http://schemas.openxmlformats.org/presentationml/2006/main">
  <p:tag name="TIMING" val="|1.9|9.8|27.1"/>
</p:tagLst>
</file>

<file path=ppt/tags/tag22.xml><?xml version="1.0" encoding="utf-8"?>
<p:tagLst xmlns:a="http://schemas.openxmlformats.org/drawingml/2006/main" xmlns:r="http://schemas.openxmlformats.org/officeDocument/2006/relationships" xmlns:p="http://schemas.openxmlformats.org/presentationml/2006/main">
  <p:tag name="TIMING" val="|3.7|5.2|3.8"/>
</p:tagLst>
</file>

<file path=ppt/tags/tag23.xml><?xml version="1.0" encoding="utf-8"?>
<p:tagLst xmlns:a="http://schemas.openxmlformats.org/drawingml/2006/main" xmlns:r="http://schemas.openxmlformats.org/officeDocument/2006/relationships" xmlns:p="http://schemas.openxmlformats.org/presentationml/2006/main">
  <p:tag name="TIMING" val="|3.7|5.2|3.8"/>
</p:tagLst>
</file>

<file path=ppt/tags/tag24.xml><?xml version="1.0" encoding="utf-8"?>
<p:tagLst xmlns:a="http://schemas.openxmlformats.org/drawingml/2006/main" xmlns:r="http://schemas.openxmlformats.org/officeDocument/2006/relationships" xmlns:p="http://schemas.openxmlformats.org/presentationml/2006/main">
  <p:tag name="TIMING" val="|5.1|0.7|0.9|2.1"/>
</p:tagLst>
</file>

<file path=ppt/tags/tag25.xml><?xml version="1.0" encoding="utf-8"?>
<p:tagLst xmlns:a="http://schemas.openxmlformats.org/drawingml/2006/main" xmlns:r="http://schemas.openxmlformats.org/officeDocument/2006/relationships" xmlns:p="http://schemas.openxmlformats.org/presentationml/2006/main">
  <p:tag name="TIMING" val="|1.6|9.1|1.9|2.8"/>
</p:tagLst>
</file>

<file path=ppt/tags/tag26.xml><?xml version="1.0" encoding="utf-8"?>
<p:tagLst xmlns:a="http://schemas.openxmlformats.org/drawingml/2006/main" xmlns:r="http://schemas.openxmlformats.org/officeDocument/2006/relationships" xmlns:p="http://schemas.openxmlformats.org/presentationml/2006/main">
  <p:tag name="TIMING" val="|2.6|4.3|2.8"/>
</p:tagLst>
</file>

<file path=ppt/tags/tag27.xml><?xml version="1.0" encoding="utf-8"?>
<p:tagLst xmlns:a="http://schemas.openxmlformats.org/drawingml/2006/main" xmlns:r="http://schemas.openxmlformats.org/officeDocument/2006/relationships" xmlns:p="http://schemas.openxmlformats.org/presentationml/2006/main">
  <p:tag name="TIMING" val="|2.1|2.5|0.5|0.7|3.2"/>
</p:tagLst>
</file>

<file path=ppt/tags/tag28.xml><?xml version="1.0" encoding="utf-8"?>
<p:tagLst xmlns:a="http://schemas.openxmlformats.org/drawingml/2006/main" xmlns:r="http://schemas.openxmlformats.org/officeDocument/2006/relationships" xmlns:p="http://schemas.openxmlformats.org/presentationml/2006/main">
  <p:tag name="TIMING" val="|5.1|0.7|0.9|2.1"/>
</p:tagLst>
</file>

<file path=ppt/tags/tag29.xml><?xml version="1.0" encoding="utf-8"?>
<p:tagLst xmlns:a="http://schemas.openxmlformats.org/drawingml/2006/main" xmlns:r="http://schemas.openxmlformats.org/officeDocument/2006/relationships" xmlns:p="http://schemas.openxmlformats.org/presentationml/2006/main">
  <p:tag name="TIMING" val="|2.2|28.3|15.4"/>
</p:tagLst>
</file>

<file path=ppt/tags/tag3.xml><?xml version="1.0" encoding="utf-8"?>
<p:tagLst xmlns:a="http://schemas.openxmlformats.org/drawingml/2006/main" xmlns:r="http://schemas.openxmlformats.org/officeDocument/2006/relationships" xmlns:p="http://schemas.openxmlformats.org/presentationml/2006/main">
  <p:tag name="TIMING" val="|10.8|14|15.7|13.7"/>
</p:tagLst>
</file>

<file path=ppt/tags/tag30.xml><?xml version="1.0" encoding="utf-8"?>
<p:tagLst xmlns:a="http://schemas.openxmlformats.org/drawingml/2006/main" xmlns:r="http://schemas.openxmlformats.org/officeDocument/2006/relationships" xmlns:p="http://schemas.openxmlformats.org/presentationml/2006/main">
  <p:tag name="TIMING" val="|5.1|0.7|0.9|2.1"/>
</p:tagLst>
</file>

<file path=ppt/tags/tag31.xml><?xml version="1.0" encoding="utf-8"?>
<p:tagLst xmlns:a="http://schemas.openxmlformats.org/drawingml/2006/main" xmlns:r="http://schemas.openxmlformats.org/officeDocument/2006/relationships" xmlns:p="http://schemas.openxmlformats.org/presentationml/2006/main">
  <p:tag name="TIMING" val="|0.7|4.2|17.7|10.5"/>
</p:tagLst>
</file>

<file path=ppt/tags/tag32.xml><?xml version="1.0" encoding="utf-8"?>
<p:tagLst xmlns:a="http://schemas.openxmlformats.org/drawingml/2006/main" xmlns:r="http://schemas.openxmlformats.org/officeDocument/2006/relationships" xmlns:p="http://schemas.openxmlformats.org/presentationml/2006/main">
  <p:tag name="TIMING" val="|1.8|6.6|7.4|5.8|7.7|2.8"/>
</p:tagLst>
</file>

<file path=ppt/tags/tag4.xml><?xml version="1.0" encoding="utf-8"?>
<p:tagLst xmlns:a="http://schemas.openxmlformats.org/drawingml/2006/main" xmlns:r="http://schemas.openxmlformats.org/officeDocument/2006/relationships" xmlns:p="http://schemas.openxmlformats.org/presentationml/2006/main">
  <p:tag name="TIMING" val="|1.9|9.8|27.1"/>
</p:tagLst>
</file>

<file path=ppt/tags/tag5.xml><?xml version="1.0" encoding="utf-8"?>
<p:tagLst xmlns:a="http://schemas.openxmlformats.org/drawingml/2006/main" xmlns:r="http://schemas.openxmlformats.org/officeDocument/2006/relationships" xmlns:p="http://schemas.openxmlformats.org/presentationml/2006/main">
  <p:tag name="TIMING" val="|1.8|6.6|7.4|5.8|7.7|2.8"/>
</p:tagLst>
</file>

<file path=ppt/tags/tag6.xml><?xml version="1.0" encoding="utf-8"?>
<p:tagLst xmlns:a="http://schemas.openxmlformats.org/drawingml/2006/main" xmlns:r="http://schemas.openxmlformats.org/officeDocument/2006/relationships" xmlns:p="http://schemas.openxmlformats.org/presentationml/2006/main">
  <p:tag name="TIMING" val="|2.3|9.4|2.4|15.2|9.8"/>
</p:tagLst>
</file>

<file path=ppt/tags/tag7.xml><?xml version="1.0" encoding="utf-8"?>
<p:tagLst xmlns:a="http://schemas.openxmlformats.org/drawingml/2006/main" xmlns:r="http://schemas.openxmlformats.org/officeDocument/2006/relationships" xmlns:p="http://schemas.openxmlformats.org/presentationml/2006/main">
  <p:tag name="TIMING" val="|5.6|9.1|7.5|1.1|1.2|3.2|7|5.9|2.6|6|14"/>
</p:tagLst>
</file>

<file path=ppt/tags/tag8.xml><?xml version="1.0" encoding="utf-8"?>
<p:tagLst xmlns:a="http://schemas.openxmlformats.org/drawingml/2006/main" xmlns:r="http://schemas.openxmlformats.org/officeDocument/2006/relationships" xmlns:p="http://schemas.openxmlformats.org/presentationml/2006/main">
  <p:tag name="TIMING" val="|4.5|9.9|11|4.3|20.1|3.7|2.1|8.2"/>
</p:tagLst>
</file>

<file path=ppt/tags/tag9.xml><?xml version="1.0" encoding="utf-8"?>
<p:tagLst xmlns:a="http://schemas.openxmlformats.org/drawingml/2006/main" xmlns:r="http://schemas.openxmlformats.org/officeDocument/2006/relationships" xmlns:p="http://schemas.openxmlformats.org/presentationml/2006/main">
  <p:tag name="TIMING" val="|16.5|0.4|4.5|24.9|20.9|18.1|8.8"/>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A5489879-DDF1-3B47-B3F5-DB6F6D612493}" vid="{33DDE609-D0E8-C249-A9C7-B34B636B0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32569</TotalTime>
  <Words>10528</Words>
  <Application>Microsoft Macintosh PowerPoint</Application>
  <PresentationFormat>On-screen Show (4:3)</PresentationFormat>
  <Paragraphs>1356</Paragraphs>
  <Slides>86</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Corbel</vt:lpstr>
      <vt:lpstr>Courier New</vt:lpstr>
      <vt:lpstr>Linux Libertine O Semibold</vt:lpstr>
      <vt:lpstr>Wingdings</vt:lpstr>
      <vt:lpstr>Theme1</vt:lpstr>
      <vt:lpstr>GenGraph: A Hardware Acceleration Framework  for Sequence-to-Graph Mapping</vt:lpstr>
      <vt:lpstr>Genome Sequencing</vt:lpstr>
      <vt:lpstr>Genome Sequencing (cont’d.)</vt:lpstr>
      <vt:lpstr>Sequencing Technologies</vt:lpstr>
      <vt:lpstr>Genome Sequence Analysis</vt:lpstr>
      <vt:lpstr>GSA with Read Mapping</vt:lpstr>
      <vt:lpstr>Read Mapping Pipeline</vt:lpstr>
      <vt:lpstr>Genome Graphs</vt:lpstr>
      <vt:lpstr>Genome Graphs</vt:lpstr>
      <vt:lpstr>Genome Graphs</vt:lpstr>
      <vt:lpstr>Genome Graphs</vt:lpstr>
      <vt:lpstr>Genome Graphs</vt:lpstr>
      <vt:lpstr>Genome Graphs</vt:lpstr>
      <vt:lpstr>Genome Graphs</vt:lpstr>
      <vt:lpstr>Problem &amp; Motivation</vt:lpstr>
      <vt:lpstr>GenGraph: First Graph Mapping Accelerator</vt:lpstr>
      <vt:lpstr>Overview of GenGraph</vt:lpstr>
      <vt:lpstr>MinSeed HW</vt:lpstr>
      <vt:lpstr>BitAlign HW</vt:lpstr>
      <vt:lpstr>Overall System of GenGraph</vt:lpstr>
      <vt:lpstr>Use Cases of GenGraph</vt:lpstr>
      <vt:lpstr>Evaluation Methodology</vt:lpstr>
      <vt:lpstr>Key Results – Area &amp; Power</vt:lpstr>
      <vt:lpstr>Key Results – GenGraph with Long Reads (I)</vt:lpstr>
      <vt:lpstr>Key Results – GenGraph with Long Reads (II)</vt:lpstr>
      <vt:lpstr>Key Results – GenGraph with Short Reads (I)</vt:lpstr>
      <vt:lpstr>Key Results – GenGraph with Short Reads (II)</vt:lpstr>
      <vt:lpstr>Key Results – BitAlign (Graph Alignment)</vt:lpstr>
      <vt:lpstr>Key Results – BitAlign (Linear Alignment)</vt:lpstr>
      <vt:lpstr>Conclusion</vt:lpstr>
      <vt:lpstr>GenGraph: A Hardware Acceleration Framework  for Sequence-to-Graph Mapping</vt:lpstr>
      <vt:lpstr>Backup Slides (Sequencing)</vt:lpstr>
      <vt:lpstr>Current State of Sequencing</vt:lpstr>
      <vt:lpstr>Current State of Sequencing (cont’d.)</vt:lpstr>
      <vt:lpstr>Current State of Sequencing (cont’d.)</vt:lpstr>
      <vt:lpstr>Backup Slides (GenGraph)</vt:lpstr>
      <vt:lpstr>GenGraph – Graph Structure</vt:lpstr>
      <vt:lpstr>GenGraph – Index Structure</vt:lpstr>
      <vt:lpstr>Minimizers</vt:lpstr>
      <vt:lpstr>BitAlign Algorithm</vt:lpstr>
      <vt:lpstr>GenGraph – Hops </vt:lpstr>
      <vt:lpstr>Recall: GenASM-DC’s HW Design</vt:lpstr>
      <vt:lpstr>BitAlign – Hop Length Dist Plots</vt:lpstr>
      <vt:lpstr>Hop Length Dist Plots (cont’d.)</vt:lpstr>
      <vt:lpstr>DP-based Graph Alignment</vt:lpstr>
      <vt:lpstr>DP-based Graph Alignment (cont’d.)</vt:lpstr>
      <vt:lpstr>Backup Slides (GenASM)</vt:lpstr>
      <vt:lpstr>GenASM [MICRO 2020]</vt:lpstr>
      <vt:lpstr>GenASM: ASM Framework for GSA</vt:lpstr>
      <vt:lpstr>Approximate String Matching</vt:lpstr>
      <vt:lpstr>DP-based ASM</vt:lpstr>
      <vt:lpstr>Bitap Algorithm</vt:lpstr>
      <vt:lpstr>Example for the Bitap Algorithm</vt:lpstr>
      <vt:lpstr>Limitations of Bitap</vt:lpstr>
      <vt:lpstr>Bitap Algorithm (cont’d.)</vt:lpstr>
      <vt:lpstr>Bitap Algorithm (cont’d.)</vt:lpstr>
      <vt:lpstr>Limitations of Bitap</vt:lpstr>
      <vt:lpstr>Bitap Algorithm (cont’d.)</vt:lpstr>
      <vt:lpstr>Limitations of Bitap</vt:lpstr>
      <vt:lpstr>GenASM: ASM Framework for GSA</vt:lpstr>
      <vt:lpstr>GenASM Algorithm</vt:lpstr>
      <vt:lpstr>Loop Unrolling in GenASM-DC</vt:lpstr>
      <vt:lpstr>Traceback Example with GenASM-TB</vt:lpstr>
      <vt:lpstr>GenASM Hardware Design</vt:lpstr>
      <vt:lpstr>GenASM Hardware Design</vt:lpstr>
      <vt:lpstr>GenASM Hardware Design</vt:lpstr>
      <vt:lpstr>GenASM-DC: Hardware Design</vt:lpstr>
      <vt:lpstr>GenASM-TB: Hardware Design</vt:lpstr>
      <vt:lpstr>Use Cases of GenASM</vt:lpstr>
      <vt:lpstr>Evaluation Methodology</vt:lpstr>
      <vt:lpstr>Evaluation Methodology (cont’d.)</vt:lpstr>
      <vt:lpstr>Evaluation Methodology (cont’d.)</vt:lpstr>
      <vt:lpstr>Evaluation Methodology (cont’d.)</vt:lpstr>
      <vt:lpstr>Key Results – Area and Power</vt:lpstr>
      <vt:lpstr>Key Results – Area and Power</vt:lpstr>
      <vt:lpstr>Key Results – Use Case 1</vt:lpstr>
      <vt:lpstr>Key Results – Use Case 1 (Long Reads)</vt:lpstr>
      <vt:lpstr>Key Results – Use Case 1 (Long Reads)</vt:lpstr>
      <vt:lpstr>Key Results – Use Case 1 (Short Reads)</vt:lpstr>
      <vt:lpstr>Key Results – Use Case 2</vt:lpstr>
      <vt:lpstr>Key Results – Use Case 2</vt:lpstr>
      <vt:lpstr>Key Results – Use Case 3</vt:lpstr>
      <vt:lpstr>Key Results – Use Case 3</vt:lpstr>
      <vt:lpstr>Additional Details in the Paper</vt:lpstr>
      <vt:lpstr>Summary of GenASM</vt:lpstr>
      <vt:lpstr>GenGraph: A Hardware Acceleration Framework  for Sequence-to-Graph Mapping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GenASM: A Low-Power, Memory-Efficient Approximate String Matching Acceleration Framework for Genome Sequence Analysis     </dc:title>
  <dc:creator>Damla Senol Cali</dc:creator>
  <cp:lastModifiedBy>Damla Senol Cali</cp:lastModifiedBy>
  <cp:revision>1127</cp:revision>
  <cp:lastPrinted>2021-07-15T04:49:57Z</cp:lastPrinted>
  <dcterms:created xsi:type="dcterms:W3CDTF">2020-08-18T13:49:09Z</dcterms:created>
  <dcterms:modified xsi:type="dcterms:W3CDTF">2021-10-16T04:24:16Z</dcterms:modified>
</cp:coreProperties>
</file>